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0" r:id="rId2"/>
    <p:sldId id="339" r:id="rId3"/>
    <p:sldId id="374" r:id="rId4"/>
    <p:sldId id="375" r:id="rId5"/>
    <p:sldId id="386" r:id="rId6"/>
    <p:sldId id="376" r:id="rId7"/>
    <p:sldId id="378" r:id="rId8"/>
    <p:sldId id="377" r:id="rId9"/>
    <p:sldId id="379" r:id="rId10"/>
    <p:sldId id="381" r:id="rId11"/>
    <p:sldId id="382" r:id="rId12"/>
    <p:sldId id="346" r:id="rId13"/>
    <p:sldId id="383" r:id="rId14"/>
    <p:sldId id="384" r:id="rId15"/>
    <p:sldId id="3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Tourette-Turgi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DDFC2D"/>
    <a:srgbClr val="408000"/>
    <a:srgbClr val="F5B822"/>
    <a:srgbClr val="004080"/>
    <a:srgbClr val="FFD900"/>
    <a:srgbClr val="FFCC66"/>
    <a:srgbClr val="66CCFF"/>
    <a:srgbClr val="DF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6" autoAdjust="0"/>
    <p:restoredTop sz="98892" autoAdjust="0"/>
  </p:normalViewPr>
  <p:slideViewPr>
    <p:cSldViewPr snapToGrid="0" snapToObjects="1">
      <p:cViewPr varScale="1">
        <p:scale>
          <a:sx n="131" d="100"/>
          <a:sy n="131" d="100"/>
        </p:scale>
        <p:origin x="1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18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31D6D5-C1DE-1A4F-9598-8E41A828DC93}" type="datetimeFigureOut">
              <a:rPr lang="fr-FR"/>
              <a:pPr>
                <a:defRPr/>
              </a:pPr>
              <a:t>14/05/2023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218CE2-B3B9-274F-B8B5-6DB8C07056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595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3FCB41-D8E0-7349-8B0B-465A96193754}" type="datetimeFigureOut">
              <a:rPr lang="fr-FR"/>
              <a:pPr>
                <a:defRPr/>
              </a:pPr>
              <a:t>14/05/2023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2907B2-9234-5E4E-8693-78C43D2428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011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3B103-842C-834F-A9D8-1C8BAFF956F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3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0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4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69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6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763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8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90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43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7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7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1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39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A488-4A15-A142-8DA9-6E5E0F62F5F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90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/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AD11A8-B3E5-D041-BE99-55B9E5331CC8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4013" y="6362700"/>
            <a:ext cx="685800" cy="365125"/>
          </a:xfrm>
        </p:spPr>
        <p:txBody>
          <a:bodyPr/>
          <a:lstStyle>
            <a:lvl1pPr marL="0" algn="ctr" defTabSz="914400" rtl="0" eaLnBrk="1" latinLnBrk="0" hangingPunct="1">
              <a:defRPr sz="1100" b="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0BF7DE-F5DB-5A4D-B195-6F8F3C343761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75527E-272A-B14C-82E3-B900CCAF3F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7" y="390525"/>
            <a:ext cx="2349123" cy="188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54000"/>
            <a:ext cx="7388225" cy="5905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Cliquez et modifiez le titre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509044"/>
            <a:ext cx="3566160" cy="262575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509044"/>
            <a:ext cx="3566160" cy="46171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476C-AC2F-F640-A5B8-0CB5FCAF0DAB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B3B105B-82A1-ED44-80B4-18D40849652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F6B8470-D769-D849-95F3-E55376DDE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18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B949-D389-C742-BB38-632C392BB4AF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9554-5BF1-F743-A3A7-F80B8F6131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326D-512E-A444-911D-8F85C32A732C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BAF3A1-D1F2-5A44-B5E2-091A22CFE9B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7A2FC9-BBF3-3848-9BDA-16DA543C9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42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4F8F-B80C-3D49-8766-03C2F050A33F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2DD7-DA04-0A4F-B72D-858A6DF9FC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37F3-F7B8-414F-9AAC-81A592E732F5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C8A4-CBD0-9E4A-ABAE-3F5DD23DA0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457199" y="6196590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8DEAB6-DFFB-B641-AC72-0A8392449165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863B-3BE5-AC45-8736-4E6C61B98B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373F-24E3-FC4F-B4ED-F8A8714FEEE1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4CBF-3B03-7849-8F63-886F02011F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95B2-4E91-5E4C-8DED-82E3AD41A8D8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5B61-8BD4-4847-85AB-AA69BE8394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4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203-D9F2-A54A-B7B7-88F237565FC6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12A3-FC08-F641-AC99-6B08A522D1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713E-A78E-814B-ACD3-7F14D4B6DB73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4C99-AD56-8A44-B042-BDAB05CB3A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438"/>
            <a:ext cx="6508750" cy="48387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9" y="253276"/>
            <a:ext cx="7388352" cy="590517"/>
          </a:xfrm>
          <a:noFill/>
          <a:ln>
            <a:noFill/>
          </a:ln>
        </p:spPr>
        <p:txBody>
          <a:bodyPr/>
          <a:lstStyle>
            <a:lvl1pPr>
              <a:defRPr lang="fr-FR" sz="2800" kern="1200" dirty="0" smtClean="0">
                <a:ln>
                  <a:noFill/>
                </a:ln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CB3EF9-CD57-664F-9CB6-4282F9B1D3E7}" type="datetime1">
              <a:rPr lang="fr-FR"/>
              <a:pPr>
                <a:defRPr/>
              </a:pPr>
              <a:t>14/05/2023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A3BFB3-B5BA-A440-9B0B-EE2A433DF85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4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656264" cy="1085849"/>
          </a:xfrm>
        </p:spPr>
        <p:txBody>
          <a:bodyPr>
            <a:normAutofit/>
          </a:bodyPr>
          <a:lstStyle>
            <a:lvl1pPr>
              <a:defRPr sz="46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800"/>
            <a:ext cx="5646866" cy="616528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BAD2B5-1422-9647-A8AA-A4BB066B60B0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marL="0" algn="l" defTabSz="914400" rtl="0" eaLnBrk="1" latinLnBrk="0" hangingPunct="1">
              <a:defRPr sz="1100" b="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B1144D-8AFE-854B-8D2E-8DADE8D3BD5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3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572D43F-6AA9-7D41-BF4F-D2C134AD997C}" type="datetime1">
              <a:rPr lang="fr-FR"/>
              <a:pPr>
                <a:defRPr/>
              </a:pPr>
              <a:t>14/05/2023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C64E-67BF-F745-B877-517CED49F5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68F8-D85D-E94F-9D0F-E0AA6DF53DB2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A22A-601B-C545-809E-6C6E77F0B9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30EE-385D-1F49-BE51-0095EAB8F71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922"/>
            <a:ext cx="3566160" cy="47082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417922"/>
            <a:ext cx="3566160" cy="47082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527219" cy="591274"/>
          </a:xfrm>
          <a:noFill/>
          <a:ln>
            <a:solidFill>
              <a:srgbClr val="FFFFFF"/>
            </a:solidFill>
          </a:ln>
        </p:spPr>
        <p:txBody>
          <a:bodyPr/>
          <a:lstStyle>
            <a:lvl1pPr>
              <a:defRPr lang="fr-FR" sz="2800" kern="1200" dirty="0" smtClean="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9EE4-AC28-9B47-B7DD-77F68FEA8C6C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D72BC6-D88F-6549-87E3-3619924AE6D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46C54A-A604-8243-AD94-B3CC1268C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4309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9588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384309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9588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615239" cy="603974"/>
          </a:xfrm>
          <a:ln>
            <a:noFill/>
          </a:ln>
        </p:spPr>
        <p:txBody>
          <a:bodyPr/>
          <a:lstStyle>
            <a:lvl1pPr>
              <a:defRPr sz="280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D4F2-1E72-8C4A-9343-60A29F0C5592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5CAA647-291C-A841-94CF-C545CA4F55A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C388FF-F649-FA4F-90D9-CD128CBDC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54000"/>
            <a:ext cx="7388225" cy="5905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Cliquez et modifiez le titre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18" y="1252638"/>
            <a:ext cx="7396163" cy="24646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9218" y="3807420"/>
            <a:ext cx="7396163" cy="21313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3238-CDEF-9B40-8CF9-DC2AB4E3310B}" type="datetime1">
              <a:rPr lang="fr-FR"/>
              <a:pPr>
                <a:defRPr/>
              </a:pPr>
              <a:t>14/05/2023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B62EBEF-AAE1-E14C-BCB3-BD7759D71C7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60B0643-CD63-E04C-AEAF-F96E6E5B7C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18" y="222178"/>
            <a:ext cx="995189" cy="7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4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3988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50C15A-3D67-AB48-A18B-A614E24608E0}" type="datetime1">
              <a:rPr lang="fr-FR" smtClean="0"/>
              <a:pPr>
                <a:defRPr/>
              </a:pPr>
              <a:t>14/05/2023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C764B8-99A9-8F4E-8A83-9EC784A1903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  <p:sldLayoutId id="2147485269" r:id="rId13"/>
    <p:sldLayoutId id="2147485270" r:id="rId14"/>
    <p:sldLayoutId id="2147485271" r:id="rId15"/>
    <p:sldLayoutId id="2147485272" r:id="rId16"/>
    <p:sldLayoutId id="2147485273" r:id="rId17"/>
    <p:sldLayoutId id="2147485274" r:id="rId18"/>
    <p:sldLayoutId id="2147485275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2">
              <a:lumMod val="50000"/>
              <a:lumOff val="50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2">
            <a:lumMod val="50000"/>
            <a:lumOff val="50000"/>
          </a:schemeClr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sante.gouv.fr/produits-services/referentiel-i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325" y="406401"/>
            <a:ext cx="5748338" cy="203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bg1"/>
                </a:solidFill>
              </a:rPr>
              <a:t>Le dossier d’éducation thérapeutique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27F97815-1CE5-B64D-BE1D-F82AF92B6920}"/>
              </a:ext>
            </a:extLst>
          </p:cNvPr>
          <p:cNvSpPr txBox="1">
            <a:spLocks/>
          </p:cNvSpPr>
          <p:nvPr/>
        </p:nvSpPr>
        <p:spPr bwMode="auto">
          <a:xfrm>
            <a:off x="3144444" y="4350872"/>
            <a:ext cx="5253037" cy="19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>
            <a:lvl1pPr mar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30404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30404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Pr. Catherine Tourette-Turgis, </a:t>
            </a:r>
            <a:endParaRPr lang="fr-FR" sz="1400" dirty="0"/>
          </a:p>
          <a:p>
            <a:r>
              <a:rPr lang="fr-FR" sz="1400" dirty="0">
                <a:solidFill>
                  <a:schemeClr val="tx1"/>
                </a:solidFill>
              </a:rPr>
              <a:t>Fondatrice de l’Université des Patients – Sorbonne Université &amp; Titulaire de la chaire Compétences et vulnérabilité – Sorbonne Université.</a:t>
            </a:r>
          </a:p>
          <a:p>
            <a:pPr fontAlgn="auto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fr-FR" b="1" dirty="0" err="1">
                <a:solidFill>
                  <a:schemeClr val="tx1"/>
                </a:solidFill>
              </a:rPr>
              <a:t>Lennize</a:t>
            </a:r>
            <a:r>
              <a:rPr lang="fr-FR" b="1" dirty="0">
                <a:solidFill>
                  <a:schemeClr val="tx1"/>
                </a:solidFill>
              </a:rPr>
              <a:t> Pereira Paulo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Responsable ETP à C</a:t>
            </a:r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>
                <a:solidFill>
                  <a:schemeClr val="tx1"/>
                </a:solidFill>
              </a:rPr>
              <a:t>MMENT DIRE &amp; </a:t>
            </a:r>
            <a:r>
              <a:rPr lang="fr-FR" sz="1400" dirty="0">
                <a:solidFill>
                  <a:srgbClr val="000000"/>
                </a:solidFill>
              </a:rPr>
              <a:t>Chercheure Centre de recherche de la Formation au CNAM, Paris </a:t>
            </a:r>
            <a:r>
              <a:rPr lang="fr-FR" sz="1400" dirty="0">
                <a:solidFill>
                  <a:schemeClr val="tx1"/>
                </a:solidFill>
              </a:rPr>
              <a:t>&amp; Professeure associée, Sorbonne Université.    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Maryline </a:t>
            </a:r>
            <a:r>
              <a:rPr lang="fr-FR" b="1" dirty="0" err="1">
                <a:solidFill>
                  <a:schemeClr val="tx1"/>
                </a:solidFill>
              </a:rPr>
              <a:t>Rébillon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Directrice de C</a:t>
            </a:r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>
                <a:solidFill>
                  <a:schemeClr val="tx1"/>
                </a:solidFill>
              </a:rPr>
              <a:t>MMENT DIRE &amp; Professeure associée, Sorbonne Université.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Suivi médical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308578"/>
            <a:ext cx="7273636" cy="4228622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/>
              <a:t>Évolution</a:t>
            </a:r>
            <a:r>
              <a:rPr lang="en-US" sz="2000" dirty="0"/>
              <a:t> de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maladie</a:t>
            </a:r>
            <a:r>
              <a:rPr lang="en-US" sz="2000" dirty="0"/>
              <a:t>.</a:t>
            </a:r>
            <a:endParaRPr lang="fr-FR" sz="2000" dirty="0"/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/>
              <a:t>Ajustement</a:t>
            </a:r>
            <a:r>
              <a:rPr lang="en-US" sz="2000" dirty="0"/>
              <a:t> du </a:t>
            </a:r>
            <a:r>
              <a:rPr lang="en-US" sz="2000" dirty="0" err="1"/>
              <a:t>traitement</a:t>
            </a:r>
            <a:r>
              <a:rPr lang="en-US" sz="2000" dirty="0"/>
              <a:t> et du plan </a:t>
            </a:r>
            <a:r>
              <a:rPr lang="en-US" sz="2000" dirty="0" err="1"/>
              <a:t>d’action</a:t>
            </a:r>
            <a:r>
              <a:rPr lang="en-US" sz="2000" dirty="0"/>
              <a:t>.</a:t>
            </a:r>
            <a:endParaRPr lang="fr-FR" sz="2000" dirty="0"/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/>
              <a:t>Prise</a:t>
            </a:r>
            <a:r>
              <a:rPr lang="en-US" sz="2000" dirty="0"/>
              <a:t> en charge </a:t>
            </a:r>
            <a:r>
              <a:rPr lang="en-US" sz="2000" dirty="0" err="1"/>
              <a:t>complémentaire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besoin</a:t>
            </a:r>
            <a:r>
              <a:rPr lang="en-US" sz="2000" dirty="0"/>
              <a:t> (troubles </a:t>
            </a:r>
            <a:r>
              <a:rPr lang="en-US" sz="2000" dirty="0" err="1"/>
              <a:t>psychiques</a:t>
            </a:r>
            <a:r>
              <a:rPr lang="en-US" sz="2000" dirty="0"/>
              <a:t>, addictions).</a:t>
            </a:r>
            <a:endParaRPr lang="fr-FR" sz="2000" dirty="0"/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/>
              <a:t>Gestion</a:t>
            </a:r>
            <a:r>
              <a:rPr lang="en-US" sz="2000" dirty="0"/>
              <a:t> de la </a:t>
            </a:r>
            <a:r>
              <a:rPr lang="en-US" sz="2000" dirty="0" err="1"/>
              <a:t>maladie</a:t>
            </a:r>
            <a:r>
              <a:rPr lang="en-US" sz="2000" dirty="0"/>
              <a:t> au </a:t>
            </a:r>
            <a:r>
              <a:rPr lang="en-US" sz="2000" dirty="0" err="1"/>
              <a:t>quotidien</a:t>
            </a:r>
            <a:r>
              <a:rPr lang="en-US" sz="2000" dirty="0"/>
              <a:t> : </a:t>
            </a:r>
            <a:r>
              <a:rPr lang="en-US" sz="2000" dirty="0" err="1"/>
              <a:t>réussites</a:t>
            </a:r>
            <a:r>
              <a:rPr lang="en-US" sz="2000" dirty="0"/>
              <a:t>, </a:t>
            </a:r>
            <a:r>
              <a:rPr lang="en-US" sz="2000" dirty="0" err="1"/>
              <a:t>difficultés</a:t>
            </a:r>
            <a:r>
              <a:rPr lang="en-US" sz="2000" dirty="0"/>
              <a:t>, </a:t>
            </a:r>
            <a:r>
              <a:rPr lang="en-US" sz="2000" dirty="0" err="1"/>
              <a:t>compétences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soutenir</a:t>
            </a:r>
            <a:r>
              <a:rPr lang="en-US" sz="2000" dirty="0"/>
              <a:t>, </a:t>
            </a:r>
            <a:r>
              <a:rPr lang="en-US" sz="2000" dirty="0" err="1"/>
              <a:t>qualité</a:t>
            </a:r>
            <a:r>
              <a:rPr lang="en-US" sz="2000" dirty="0"/>
              <a:t> de vie, etc..</a:t>
            </a:r>
            <a:endParaRPr lang="fr-FR" sz="2000" dirty="0"/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/>
              <a:t>Fréquence</a:t>
            </a:r>
            <a:r>
              <a:rPr lang="en-US" sz="2000" dirty="0"/>
              <a:t>	des </a:t>
            </a:r>
            <a:r>
              <a:rPr lang="en-US" sz="2000" dirty="0" err="1"/>
              <a:t>rechutes</a:t>
            </a:r>
            <a:r>
              <a:rPr lang="en-US" sz="2000" dirty="0"/>
              <a:t>, du </a:t>
            </a:r>
            <a:r>
              <a:rPr lang="en-US" sz="2000" dirty="0" err="1"/>
              <a:t>recours</a:t>
            </a:r>
            <a:r>
              <a:rPr lang="en-US" sz="2000" dirty="0"/>
              <a:t> aux </a:t>
            </a:r>
            <a:r>
              <a:rPr lang="en-US" sz="2000" dirty="0" err="1"/>
              <a:t>urgences</a:t>
            </a:r>
            <a:r>
              <a:rPr lang="en-US" sz="2000" dirty="0"/>
              <a:t> des consultations non </a:t>
            </a:r>
            <a:r>
              <a:rPr lang="en-US" sz="2000" dirty="0" err="1"/>
              <a:t>programmées</a:t>
            </a:r>
            <a:r>
              <a:rPr lang="en-US" sz="2000" dirty="0"/>
              <a:t>, des </a:t>
            </a:r>
            <a:r>
              <a:rPr lang="en-US" sz="2000" dirty="0" err="1"/>
              <a:t>hospitalisations</a:t>
            </a:r>
            <a:r>
              <a:rPr lang="en-US" sz="2000" dirty="0"/>
              <a:t>, des </a:t>
            </a:r>
            <a:r>
              <a:rPr lang="en-US" sz="2000" dirty="0" err="1"/>
              <a:t>séjours</a:t>
            </a:r>
            <a:r>
              <a:rPr lang="en-US" sz="2000" dirty="0"/>
              <a:t> en </a:t>
            </a:r>
            <a:r>
              <a:rPr lang="en-US" sz="2000" dirty="0" err="1"/>
              <a:t>réanimation</a:t>
            </a:r>
            <a:r>
              <a:rPr lang="en-US" sz="2000" dirty="0"/>
              <a:t>, de </a:t>
            </a:r>
            <a:r>
              <a:rPr lang="en-US" sz="2000" dirty="0" err="1"/>
              <a:t>l’absentéisme</a:t>
            </a:r>
            <a:r>
              <a:rPr lang="en-US" sz="2000" dirty="0"/>
              <a:t> </a:t>
            </a:r>
            <a:r>
              <a:rPr lang="en-US" sz="2000" dirty="0" err="1"/>
              <a:t>professionnel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scolaire</a:t>
            </a:r>
            <a:r>
              <a:rPr lang="en-US" sz="2000" dirty="0"/>
              <a:t>.</a:t>
            </a:r>
            <a:endParaRPr lang="fr-FR" sz="2400" dirty="0"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latin typeface="Arial"/>
              <a:cs typeface="Arial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7EC56DA-FB7F-7A46-AA70-8BF8C73C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65839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endParaRPr lang="fr-FR" sz="2400" dirty="0">
              <a:latin typeface="Century Gothic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308578"/>
            <a:ext cx="7280144" cy="422862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>
                  <a:lumMod val="50000"/>
                  <a:lumOff val="50000"/>
                </a:schemeClr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Chacune de ces rubriques donne lieu à une documentation.</a:t>
            </a:r>
          </a:p>
          <a:p>
            <a:pPr algn="just">
              <a:buClr>
                <a:schemeClr val="accent2">
                  <a:lumMod val="50000"/>
                  <a:lumOff val="50000"/>
                </a:schemeClr>
              </a:buClr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plus simple est de construire pour chaque patient ou patiente inclus dans un programme d’éducation un dossier où sont documentés les rubriques, en distinguant: </a:t>
            </a:r>
          </a:p>
          <a:p>
            <a:pPr lvl="1" algn="just">
              <a:buClr>
                <a:schemeClr val="accent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rubrique médicale à l’inclusion,</a:t>
            </a:r>
          </a:p>
          <a:p>
            <a:pPr lvl="1" algn="just">
              <a:buClr>
                <a:schemeClr val="accent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diagnostic éducatif, </a:t>
            </a:r>
          </a:p>
          <a:p>
            <a:pPr lvl="1" algn="just">
              <a:buClr>
                <a:schemeClr val="accent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votre porte folio de séquences pédagogiques,</a:t>
            </a:r>
          </a:p>
          <a:p>
            <a:pPr lvl="1" algn="just">
              <a:buClr>
                <a:schemeClr val="accent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séance d’évaluation à conduire à l’issue du programme </a:t>
            </a:r>
          </a:p>
          <a:p>
            <a:pPr lvl="1" algn="just">
              <a:buClr>
                <a:schemeClr val="accent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les motivations observées dans le suivi médical.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9F6B526-7CBA-8046-8870-A538B76B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07921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Exemple de construction en cours de dossier ETP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977899"/>
            <a:ext cx="4267200" cy="572675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806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Exemple dossier d’éducation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8" y="1016000"/>
            <a:ext cx="3540023" cy="5054600"/>
          </a:xfrm>
          <a:prstGeom prst="rect">
            <a:avLst/>
          </a:prstGeom>
          <a:ln>
            <a:solidFill>
              <a:srgbClr val="860908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939" y="1016000"/>
            <a:ext cx="3554486" cy="5054600"/>
          </a:xfrm>
          <a:prstGeom prst="rect">
            <a:avLst/>
          </a:prstGeom>
          <a:ln>
            <a:solidFill>
              <a:srgbClr val="860908"/>
            </a:solidFill>
          </a:ln>
        </p:spPr>
      </p:pic>
    </p:spTree>
    <p:extLst>
      <p:ext uri="{BB962C8B-B14F-4D97-AF65-F5344CB8AC3E}">
        <p14:creationId xmlns:p14="http://schemas.microsoft.com/office/powerpoint/2010/main" val="65949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Exemple dossier pour le suivi de l’ETP.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30300"/>
            <a:ext cx="3466366" cy="4940300"/>
          </a:xfrm>
          <a:prstGeom prst="rect">
            <a:avLst/>
          </a:prstGeom>
          <a:ln>
            <a:solidFill>
              <a:srgbClr val="860908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25" y="1112742"/>
            <a:ext cx="3505200" cy="4957858"/>
          </a:xfrm>
          <a:prstGeom prst="rect">
            <a:avLst/>
          </a:prstGeom>
          <a:ln>
            <a:solidFill>
              <a:srgbClr val="860908"/>
            </a:solidFill>
          </a:ln>
        </p:spPr>
      </p:pic>
    </p:spTree>
    <p:extLst>
      <p:ext uri="{BB962C8B-B14F-4D97-AF65-F5344CB8AC3E}">
        <p14:creationId xmlns:p14="http://schemas.microsoft.com/office/powerpoint/2010/main" val="379568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Exemple dossier pour le suivi de l’ETP.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3" y="1143000"/>
            <a:ext cx="3506490" cy="5105400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147" y="1143000"/>
            <a:ext cx="3529278" cy="51054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51918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457200" y="42863"/>
            <a:ext cx="7388225" cy="733425"/>
          </a:xfrm>
        </p:spPr>
        <p:txBody>
          <a:bodyPr/>
          <a:lstStyle/>
          <a:p>
            <a:endParaRPr lang="fr-FR" sz="2400" dirty="0">
              <a:latin typeface="Century Gothic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308578"/>
            <a:ext cx="7280144" cy="4791698"/>
          </a:xfrm>
        </p:spPr>
        <p:txBody>
          <a:bodyPr>
            <a:normAutofit fontScale="85000" lnSpcReduction="10000"/>
          </a:bodyPr>
          <a:lstStyle/>
          <a:p>
            <a:pPr lvl="1"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Le dossier d’éducation thérapeutique est un outil à la fois de synthèse et de suivi des programmes d’éducation.</a:t>
            </a:r>
          </a:p>
          <a:p>
            <a:pPr lvl="1" algn="just"/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Il comprend des données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patient·es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des données sur les contenus du programme mis en œuvre, et des données sur le suivi médical.</a:t>
            </a:r>
          </a:p>
          <a:p>
            <a:pPr lvl="1"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Les données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patient.es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sont des données à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caractère personnel dites « sensibles ». Leur collecte et leur traitement entre dans le cadre de la Réglementation Générale de Protection des Données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(RGPD en vigueur depuis 2019)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Le terme « dossier d’éducation » recouvre de fait plusieurs acceptations : dossier individuel remis au patient ou à la patiente, dossier de suivi rempli et gardé par les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professionnel·les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, dossier de liaison entre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patient·e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et « 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professionnel·les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de santé ».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5FF6706-6C61-384C-A0A8-383F21AD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68080B-A29F-E822-503D-89BFBCC1B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38" y="2694764"/>
            <a:ext cx="1330662" cy="33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5"/>
          <p:cNvSpPr>
            <a:spLocks noGrp="1"/>
          </p:cNvSpPr>
          <p:nvPr>
            <p:ph type="title"/>
          </p:nvPr>
        </p:nvSpPr>
        <p:spPr>
          <a:xfrm>
            <a:off x="342900" y="42863"/>
            <a:ext cx="7747000" cy="733425"/>
          </a:xfrm>
        </p:spPr>
        <p:txBody>
          <a:bodyPr/>
          <a:lstStyle/>
          <a:p>
            <a:r>
              <a:rPr lang="fr-FR" sz="2400" dirty="0">
                <a:latin typeface="Century Gothic" charset="0"/>
              </a:rPr>
              <a:t>Rubriques principales du dossier d’éducation (HAS)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565281" y="1308578"/>
            <a:ext cx="5514506" cy="506216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Identification du patient désormais selon l’INS</a:t>
            </a: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Dimension du diagnostic éducatif</a:t>
            </a: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Synthèse du diagnostic éducatif</a:t>
            </a: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Mise en œuvre de l’éducation thérapeutique</a:t>
            </a: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Evaluation de l’éducation thérapeutique individuelle (suivi éducatif) </a:t>
            </a:r>
          </a:p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Suivi médical </a:t>
            </a: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26" y="2273300"/>
            <a:ext cx="2852799" cy="4097439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F36B325-E7C3-B643-ABAE-65321D3D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45301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168400"/>
            <a:ext cx="7280144" cy="4931876"/>
          </a:xfrm>
        </p:spPr>
        <p:txBody>
          <a:bodyPr>
            <a:normAutofit/>
          </a:bodyPr>
          <a:lstStyle/>
          <a:p>
            <a:pPr marL="228600" lvl="1" indent="0" algn="just">
              <a:buNone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Identification patient</a:t>
            </a:r>
          </a:p>
          <a:p>
            <a:pPr marL="228600" lvl="1" indent="0" algn="just"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Identité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patient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(nom,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prénom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date de naissance,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maîtrise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langue).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Maladie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traitement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28600" lvl="1" indent="0" algn="just"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Depuis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1er Janvier 2021, nous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parlons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l’Identité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Nationale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Santé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(INS)</a:t>
            </a:r>
          </a:p>
          <a:p>
            <a:pPr marL="228600" lvl="1" indent="0" algn="just"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Cela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recouvre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1" indent="0" algn="just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927CF57-AB11-434C-8B2C-58F99E46F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" y="6372392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D7F509-BD70-757C-A926-B67F40DE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42" y="2547673"/>
            <a:ext cx="4322405" cy="34259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C428D5-15D9-F8B6-97B0-51D4A0CB9345}"/>
              </a:ext>
            </a:extLst>
          </p:cNvPr>
          <p:cNvSpPr txBox="1"/>
          <p:nvPr/>
        </p:nvSpPr>
        <p:spPr>
          <a:xfrm>
            <a:off x="580258" y="5972620"/>
            <a:ext cx="87571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Image extraite du Flyer Usager » issue du kit de communication INS téléchargeable : </a:t>
            </a:r>
          </a:p>
          <a:p>
            <a:pPr algn="ctr"/>
            <a:r>
              <a:rPr lang="fr-FR" sz="1050" dirty="0">
                <a:hlinkClick r:id="rId4"/>
              </a:rPr>
              <a:t>https://esante.gouv.fr/produits-services/referentiel-ins</a:t>
            </a:r>
            <a:r>
              <a:rPr lang="fr-FR" sz="1050" dirty="0"/>
              <a:t> (Consulté le 14 mai 2023)</a:t>
            </a:r>
          </a:p>
        </p:txBody>
      </p:sp>
    </p:spTree>
    <p:extLst>
      <p:ext uri="{BB962C8B-B14F-4D97-AF65-F5344CB8AC3E}">
        <p14:creationId xmlns:p14="http://schemas.microsoft.com/office/powerpoint/2010/main" val="96369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168400"/>
            <a:ext cx="7280144" cy="4931876"/>
          </a:xfrm>
        </p:spPr>
        <p:txBody>
          <a:bodyPr>
            <a:normAutofit fontScale="92500" lnSpcReduction="20000"/>
          </a:bodyPr>
          <a:lstStyle/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Dimensions du diagnostic éducatif </a:t>
            </a: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personnel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Connaissances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maladie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Contraintes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métier, situations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Profil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patient·e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ressources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personnelles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potentialités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d’apprentissage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motivations,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centres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d’intérêt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 de vie : entourage,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ressources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activité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physique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Facteurs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vulnérabilité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Facteurs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fragilité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avancée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âge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situation de handicap).</a:t>
            </a:r>
          </a:p>
          <a:p>
            <a:pPr lvl="1"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Troubles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psychologiques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et/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addictions.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927CF57-AB11-434C-8B2C-58F99E46F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147433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546100" y="1079978"/>
            <a:ext cx="7467600" cy="54478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Synthèse</a:t>
            </a: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diagnostic </a:t>
            </a:r>
            <a:r>
              <a:rPr lang="en-US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éducatif</a:t>
            </a:r>
            <a:endParaRPr lang="en-US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Climat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tonalité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rencontre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 que la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exprime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attentes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préoccupations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difficultés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ressources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les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facteurs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positifs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soutien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proches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etc.).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les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développer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 le patient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patiente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éventuellement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proches</a:t>
            </a:r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d’autosoins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;</a:t>
            </a:r>
            <a:endParaRPr lang="fr-FR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qui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visent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faire face et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s’adapter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situation et aux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conséquences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maladie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vie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quotidienne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; aux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émotions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suscitées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par la situation ; et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rechercher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soutien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social ;</a:t>
            </a:r>
            <a:endParaRPr lang="fr-FR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sécurité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visant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 pas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mettre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vie de la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danger ;</a:t>
            </a:r>
            <a:endParaRPr lang="fr-FR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spécifiques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fondées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 les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propres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patient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7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patiente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buFontTx/>
              <a:buChar char="-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6EADEBDD-8A0F-4041-8ED2-5D793D94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1792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546100" y="1079978"/>
            <a:ext cx="7467600" cy="48255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Synthèse</a:t>
            </a:r>
            <a:r>
              <a:rPr lang="en-US" sz="3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diagnostic </a:t>
            </a:r>
            <a:r>
              <a:rPr lang="en-US" sz="3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éducatif</a:t>
            </a:r>
            <a:endParaRPr lang="en-US" sz="3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difficultés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facteurs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vulnérabilité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psychologique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troubles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somatiques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difficultés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psychologiques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prises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charge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médicales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complémentaires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contacts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avec 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professionnel·les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champs sanitaire, social et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médico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-social.</a:t>
            </a:r>
            <a:endParaRPr lang="fr-FR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suivi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envisagé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éducatif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;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médical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;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prises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charges 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complémentaires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; orientation 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spécialistes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coordonnées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personne-ressource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 </a:t>
            </a:r>
            <a:r>
              <a:rPr lang="en-US" sz="6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occupe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mission de coordination.</a:t>
            </a:r>
            <a:endParaRPr lang="fr-FR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buFontTx/>
              <a:buChar char="-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B5AB0B21-78B8-D84D-8E6B-9D0BD2B70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69483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308578"/>
            <a:ext cx="7280144" cy="2730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oeuvre de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thérapeutique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Hiérarchisation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priorités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d’apprentissage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perçues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 le patient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professionnel·le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santé. </a:t>
            </a: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Planification des séances 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éducatifs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durée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fréquence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méthodes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pédagogiques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de séances 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individuelles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collectives, en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alternance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auto-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apprentissage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 algn="just">
              <a:buFontTx/>
              <a:buChar char="-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C9C92B2A-63AD-2040-898C-19DD4DE8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07891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AF2A-D684-B644-BFA9-FC3C09FD68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308578"/>
            <a:ext cx="7280144" cy="47239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de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thérapeutique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individuelle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Évaluation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acquises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maintenir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soutenir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des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changements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chez le patient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Évaluation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déroulement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séances,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évaluation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leur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caractère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adapté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aux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Évolution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acquisitions des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compétences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d’autosoins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Difficultés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d’autogestion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traitement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 le patient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patiente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Vécu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maladie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quotidien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Évolution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l’adaptation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cadre et du mode de vie,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équilibre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entre la vie et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gestion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maladie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buClr>
                <a:schemeClr val="accent2">
                  <a:lumMod val="50000"/>
                  <a:lumOff val="50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Maintien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séances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éducatives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planifiées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utilité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prévoir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d’autres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228600" lvl="1" indent="0" algn="just"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E57014D0-C7DF-A64C-9E7D-D52C38C6D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430404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  <p:extLst>
      <p:ext uri="{BB962C8B-B14F-4D97-AF65-F5344CB8AC3E}">
        <p14:creationId xmlns:p14="http://schemas.microsoft.com/office/powerpoint/2010/main" val="2737725002"/>
      </p:ext>
    </p:extLst>
  </p:cSld>
  <p:clrMapOvr>
    <a:masterClrMapping/>
  </p:clrMapOvr>
</p:sld>
</file>

<file path=ppt/theme/theme1.xml><?xml version="1.0" encoding="utf-8"?>
<a:theme xmlns:a="http://schemas.openxmlformats.org/drawingml/2006/main" name="V3Module 2.conduire un entretien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V3Module 2.conduire un entretien.potx</Template>
  <TotalTime>6924</TotalTime>
  <Words>1020</Words>
  <Application>Microsoft Macintosh PowerPoint</Application>
  <PresentationFormat>Affichage à l'écran (4:3)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Calisto MT</vt:lpstr>
      <vt:lpstr>Century Gothic</vt:lpstr>
      <vt:lpstr>Courier New</vt:lpstr>
      <vt:lpstr>Wingdings 2</vt:lpstr>
      <vt:lpstr>V3Module 2.conduire un entretien</vt:lpstr>
      <vt:lpstr>Le dossier d’éducation thérapeutique</vt:lpstr>
      <vt:lpstr>Présentation PowerPoint</vt:lpstr>
      <vt:lpstr>Rubriques principales du dossier d’éducation (HAS)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Suivi médical</vt:lpstr>
      <vt:lpstr>Présentation PowerPoint</vt:lpstr>
      <vt:lpstr>Exemple de construction en cours de dossier ETP</vt:lpstr>
      <vt:lpstr>Exemple dossier d’éducation</vt:lpstr>
      <vt:lpstr>Exemple dossier pour le suivi de l’ETP.</vt:lpstr>
      <vt:lpstr>Exemple dossier pour le suivi de l’ETP.</vt:lpstr>
    </vt:vector>
  </TitlesOfParts>
  <Manager/>
  <Company>COMMENT DIRE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DOSSIER EDUCATIF</dc:title>
  <dc:subject/>
  <dc:creator>Maryline Rébillon</dc:creator>
  <cp:keywords/>
  <dc:description>Copyright 2012 - 2023</dc:description>
  <cp:lastModifiedBy>Bery VIGY</cp:lastModifiedBy>
  <cp:revision>484</cp:revision>
  <cp:lastPrinted>2023-05-08T17:37:43Z</cp:lastPrinted>
  <dcterms:created xsi:type="dcterms:W3CDTF">2012-11-03T07:44:20Z</dcterms:created>
  <dcterms:modified xsi:type="dcterms:W3CDTF">2023-05-14T10:58:48Z</dcterms:modified>
  <cp:category/>
</cp:coreProperties>
</file>