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10" r:id="rId2"/>
    <p:sldId id="336" r:id="rId3"/>
    <p:sldId id="501" r:id="rId4"/>
    <p:sldId id="476" r:id="rId5"/>
    <p:sldId id="500" r:id="rId6"/>
    <p:sldId id="477" r:id="rId7"/>
    <p:sldId id="502" r:id="rId8"/>
    <p:sldId id="503" r:id="rId9"/>
    <p:sldId id="504" r:id="rId10"/>
    <p:sldId id="424" r:id="rId11"/>
    <p:sldId id="505" r:id="rId12"/>
    <p:sldId id="506" r:id="rId13"/>
    <p:sldId id="478" r:id="rId14"/>
    <p:sldId id="50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Tourette-Turgi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408000"/>
    <a:srgbClr val="F5B822"/>
    <a:srgbClr val="004080"/>
    <a:srgbClr val="FFD900"/>
    <a:srgbClr val="FFCC66"/>
    <a:srgbClr val="66CCFF"/>
    <a:srgbClr val="DF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 autoAdjust="0"/>
    <p:restoredTop sz="99051" autoAdjust="0"/>
  </p:normalViewPr>
  <p:slideViewPr>
    <p:cSldViewPr snapToGrid="0" snapToObjects="1">
      <p:cViewPr varScale="1">
        <p:scale>
          <a:sx n="131" d="100"/>
          <a:sy n="131" d="100"/>
        </p:scale>
        <p:origin x="17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289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31D6D5-C1DE-1A4F-9598-8E41A828DC93}" type="datetimeFigureOut">
              <a:rPr lang="fr-FR"/>
              <a:pPr>
                <a:defRPr/>
              </a:pPr>
              <a:t>14/05/2023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218CE2-B3B9-274F-B8B5-6DB8C07056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95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3FCB41-D8E0-7349-8B0B-465A96193754}" type="datetimeFigureOut">
              <a:rPr lang="fr-FR"/>
              <a:pPr>
                <a:defRPr/>
              </a:pPr>
              <a:t>14/05/2023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2907B2-9234-5E4E-8693-78C43D2428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011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3B103-842C-834F-A9D8-1C8BAFF956F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93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Exemple :</a:t>
            </a:r>
          </a:p>
          <a:p>
            <a:r>
              <a:rPr lang="fr-FR" dirty="0">
                <a:latin typeface="Verdana" charset="0"/>
              </a:rPr>
              <a:t>« Il y a des fois, c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était difficile d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arriver à faire tout ce qui était prévu dans les ateliers. Certains activités étaient difficiles, mais vous avez tenu bon, c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est un compliment que vous devez vous faire à vous-même… »</a:t>
            </a:r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6F383-046F-0641-B840-2D0A0AB3CCF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2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Exemple :</a:t>
            </a:r>
          </a:p>
          <a:p>
            <a:r>
              <a:rPr lang="fr-FR" dirty="0">
                <a:latin typeface="Verdana" charset="0"/>
              </a:rPr>
              <a:t>« Il y a des fois, c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était difficile d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arriver à faire tout ce qui était prévu dans les ateliers. Certains activités étaient difficiles, mais vous avez tenu bon, c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est un compliment que vous devez vous faire à vous-même… »</a:t>
            </a:r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6F383-046F-0641-B840-2D0A0AB3CCF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9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6F383-046F-0641-B840-2D0A0AB3CCF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46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6F383-046F-0641-B840-2D0A0AB3CCF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62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1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entretien se déroule dans un climat empathique et ouvre un espace autour de 5 composantes abordées naturellement avec le patient. </a:t>
            </a:r>
            <a:endParaRPr lang="fr-FR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1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. Le degré de satisfaction 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porte sur les modalités et contenus du programme. Il est essentiel de ne pas négliger d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évaluer avec le patient le plaisir, les dimensions ludiques, la sociabilité qu’il ou elle a expérimentée, éprouvée… Ce qui lui a plu, ne lui a pas pas plu, ce qui l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 dérangé.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Les apprentissages 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sont abordés, selon les priorités et les compétences visées, concrètement : ce que je savais déjà, ce que j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 appris, ce que j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 compris, ce que j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 osé demandé, ce que j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 pu expliquer à d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autres, ce que j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 validé de mes auto-apprentissages avant l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ETP.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  <a:r>
              <a:rPr lang="ja-JP" alt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abord des changements 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(les effets, les décisions prises …) est lui aussi concret : les choses que j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 décidé de faire à l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issue des ateliers, celles que je ne pensais pas être capable de faire, ce qui reste difficile et que je n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ose pas encore faire… 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La qualité de vie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par exemple, moins de stress, meilleure maîtrise des imprévus, ce qui a évolué en termes de rééquilibrage entre les exigences de soins et la poursuite de la vie quotidienne… 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La santé : 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il s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agit d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aider le patient à repérer les effets du programme sur sa santé (ou plutôt les 3 santés : physique, morale, sociale) : prendre soin de sa santé et de soi, y accorder du temps, de l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importance, acquisition d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habiletés (auto soin), meilleure connaissance du système de santé, le suivi médical,…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Selon les éléments de l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évaluation, l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opportunité de prévoir d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autres séances d</a:t>
            </a:r>
            <a:r>
              <a:rPr lang="ja-JP" alt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ETP est à envisager.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81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12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latin typeface="Verdana" charset="0"/>
              </a:rPr>
              <a:t>Par exemple :</a:t>
            </a:r>
          </a:p>
          <a:p>
            <a:pPr eaLnBrk="1" hangingPunct="1">
              <a:buFontTx/>
              <a:buChar char="•"/>
            </a:pPr>
            <a:r>
              <a:rPr lang="fr-FR" dirty="0">
                <a:latin typeface="Verdana" charset="0"/>
              </a:rPr>
              <a:t>Racontez-nous ce qui vous a marqué, plu, étonné, surpris..</a:t>
            </a:r>
          </a:p>
          <a:p>
            <a:pPr eaLnBrk="1" hangingPunct="1">
              <a:buFontTx/>
              <a:buChar char="•"/>
            </a:pPr>
            <a:r>
              <a:rPr lang="fr-FR" dirty="0">
                <a:latin typeface="Verdana" charset="0"/>
              </a:rPr>
              <a:t>Est-ce que vous conseillerez ce programme à </a:t>
            </a:r>
            <a:r>
              <a:rPr lang="fr-FR" dirty="0" err="1">
                <a:latin typeface="Verdana" charset="0"/>
              </a:rPr>
              <a:t>quelqu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un d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autre ? En lui présentant comment ?</a:t>
            </a:r>
          </a:p>
          <a:p>
            <a:pPr eaLnBrk="1" hangingPunct="1">
              <a:buFontTx/>
              <a:buChar char="•"/>
            </a:pPr>
            <a:r>
              <a:rPr lang="fr-FR" dirty="0" err="1">
                <a:latin typeface="Verdana" charset="0"/>
              </a:rPr>
              <a:t>Qu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est-ce que vous avez découvert? </a:t>
            </a:r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11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latin typeface="Verdana" charset="0"/>
              </a:rPr>
              <a:t>Par exemple :</a:t>
            </a:r>
          </a:p>
          <a:p>
            <a:pPr eaLnBrk="1" hangingPunct="1">
              <a:buFontTx/>
              <a:buChar char="•"/>
            </a:pPr>
            <a:r>
              <a:rPr lang="fr-FR" dirty="0">
                <a:latin typeface="Verdana" charset="0"/>
              </a:rPr>
              <a:t>Racontez-nous ce qui vous a marqué, plu, étonné, surpris..</a:t>
            </a:r>
          </a:p>
          <a:p>
            <a:pPr eaLnBrk="1" hangingPunct="1">
              <a:buFontTx/>
              <a:buChar char="•"/>
            </a:pPr>
            <a:r>
              <a:rPr lang="fr-FR" dirty="0">
                <a:latin typeface="Verdana" charset="0"/>
              </a:rPr>
              <a:t>Est-ce que vous conseillerez ce programme à </a:t>
            </a:r>
            <a:r>
              <a:rPr lang="fr-FR" dirty="0" err="1">
                <a:latin typeface="Verdana" charset="0"/>
              </a:rPr>
              <a:t>quelqu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un d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autre ? En lui présentant comment ?</a:t>
            </a:r>
          </a:p>
          <a:p>
            <a:pPr eaLnBrk="1" hangingPunct="1">
              <a:buFontTx/>
              <a:buChar char="•"/>
            </a:pPr>
            <a:r>
              <a:rPr lang="fr-FR" dirty="0" err="1">
                <a:latin typeface="Verdana" charset="0"/>
              </a:rPr>
              <a:t>Qu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est-ce que vous avez découvert? </a:t>
            </a:r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1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Exemples :</a:t>
            </a:r>
          </a:p>
          <a:p>
            <a:pPr eaLnBrk="1" hangingPunct="1"/>
            <a:r>
              <a:rPr lang="fr-FR" dirty="0">
                <a:latin typeface="Verdana" charset="0"/>
              </a:rPr>
              <a:t>« Dans ce parcours, vous avez rencontré d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autres personnes, vous avez construit des liens, vous pourriez m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en parler… »</a:t>
            </a:r>
          </a:p>
          <a:p>
            <a:pPr eaLnBrk="1" hangingPunct="1"/>
            <a:r>
              <a:rPr lang="fr-FR" dirty="0">
                <a:latin typeface="Verdana" charset="0"/>
              </a:rPr>
              <a:t>« Se lancer dans des activités en groupe, des apprentissages, vous l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avez vécu comment ?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27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Exemples :</a:t>
            </a:r>
          </a:p>
          <a:p>
            <a:pPr eaLnBrk="1" hangingPunct="1"/>
            <a:r>
              <a:rPr lang="fr-FR" dirty="0">
                <a:latin typeface="Verdana" charset="0"/>
              </a:rPr>
              <a:t>. Inviter le patient à choisir deux activités  qui l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ont marqué et où il a eu l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impression d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un changement »</a:t>
            </a:r>
          </a:p>
          <a:p>
            <a:pPr eaLnBrk="1" hangingPunct="1"/>
            <a:r>
              <a:rPr lang="fr-FR" dirty="0">
                <a:latin typeface="Verdana" charset="0"/>
              </a:rPr>
              <a:t>. « On va reprendre chacun de vos souvenirs et les décrire par étapes… » </a:t>
            </a:r>
          </a:p>
          <a:p>
            <a:r>
              <a:rPr lang="fr-FR" dirty="0"/>
              <a:t>. </a:t>
            </a:r>
            <a:r>
              <a:rPr lang="fr-FR" dirty="0">
                <a:latin typeface="Verdana" charset="0"/>
              </a:rPr>
              <a:t>« C</a:t>
            </a:r>
            <a:r>
              <a:rPr lang="ja-JP" altLang="fr-FR" dirty="0">
                <a:latin typeface="Verdana" charset="0"/>
              </a:rPr>
              <a:t>’</a:t>
            </a:r>
            <a:r>
              <a:rPr lang="fr-FR" altLang="ja-JP" dirty="0">
                <a:latin typeface="Verdana" charset="0"/>
              </a:rPr>
              <a:t>est ce jour-là que vous avez découvert, que vous avez compris… Ensuite, vous avez utilisé comment ce savoir ( savoir, savoir faire, savoir être) ? A partir de quand avez- vous senti que cela devenait différent? Et maintenant, vous vous dîtes … »</a:t>
            </a:r>
          </a:p>
          <a:p>
            <a:endParaRPr lang="fr-FR" dirty="0"/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6F383-046F-0641-B840-2D0A0AB3CCF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50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AD11A8-B3E5-D041-BE99-55B9E5331CC8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4013" y="6362700"/>
            <a:ext cx="685800" cy="365125"/>
          </a:xfrm>
        </p:spPr>
        <p:txBody>
          <a:bodyPr/>
          <a:lstStyle>
            <a:lvl1pPr marL="0" algn="ctr" defTabSz="914400" rtl="0" eaLnBrk="1" latinLnBrk="0" hangingPunct="1">
              <a:defRPr sz="1100" b="0" kern="1200">
                <a:solidFill>
                  <a:schemeClr val="accent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0BF7DE-F5DB-5A4D-B195-6F8F3C343761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53A87C9-6DD4-8D44-B74E-348873B320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90525"/>
            <a:ext cx="2349123" cy="188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254000"/>
            <a:ext cx="7615238" cy="6032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Cliquez et modifiez le titre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509044"/>
            <a:ext cx="3566160" cy="2625758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509044"/>
            <a:ext cx="3566160" cy="4617119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>
          <a:xfrm>
            <a:off x="6998235" y="6235384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476C-AC2F-F640-A5B8-0CB5FCAF0DAB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B3B105B-82A1-ED44-80B4-18D40849652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6D0A35E-A942-354D-8C57-70A56AC642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18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>
          <a:xfrm>
            <a:off x="6972300" y="6369366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B949-D389-C742-BB38-632C392BB4AF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9554-5BF1-F743-A3A7-F80B8F6131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CF58EBD-A02C-2E4E-9733-AE94D3700807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C07D19-748C-964F-9099-CCBAF109BE0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E31BE8-128B-E74C-B06D-DADB5A5C6E3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282440" y="4291964"/>
            <a:ext cx="3566160" cy="1920240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216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85000" y="6286776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326D-512E-A444-911D-8F85C32A732C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BAF3A1-D1F2-5A44-B5E2-091A22CFE9B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3AEF1D-CBF7-4148-B20B-7D704C6107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42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115175" y="6297356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4F8F-B80C-3D49-8766-03C2F050A33F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2DD7-DA04-0A4F-B72D-858A6DF9FC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37F3-F7B8-414F-9AAC-81A592E732F5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C8A4-CBD0-9E4A-ABAE-3F5DD23DA0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457199" y="6095078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38DEAB6-DFFB-B641-AC72-0A8392449165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863B-3BE5-AC45-8736-4E6C61B98B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104063" y="6326533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FED373F-24E3-FC4F-B4ED-F8A8714FEEE1}" type="datetime1">
              <a:rPr lang="fr-FR" smtClean="0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4CBF-3B03-7849-8F63-886F02011F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>
          <a:xfrm>
            <a:off x="7010400" y="6326533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95B2-4E91-5E4C-8DED-82E3AD41A8D8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5B61-8BD4-4847-85AB-AA69BE8394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4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105650" y="6326533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8203-D9F2-A54A-B7B7-88F237565FC6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12A3-FC08-F641-AC99-6B08A522D1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6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26562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713E-A78E-814B-ACD3-7F14D4B6DB73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4C99-AD56-8A44-B042-BDAB05CB3A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rgbClr val="DF1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438"/>
            <a:ext cx="6508750" cy="483872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253276"/>
            <a:ext cx="7388352" cy="590517"/>
          </a:xfrm>
          <a:noFill/>
          <a:ln>
            <a:noFill/>
          </a:ln>
        </p:spPr>
        <p:txBody>
          <a:bodyPr/>
          <a:lstStyle>
            <a:lvl1pPr>
              <a:defRPr lang="fr-FR" sz="2800" kern="1200" dirty="0" smtClean="0">
                <a:ln>
                  <a:noFill/>
                </a:ln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CB3EF9-CD57-664F-9CB6-4282F9B1D3E7}" type="datetime1">
              <a:rPr lang="fr-FR"/>
              <a:pPr>
                <a:defRPr/>
              </a:pPr>
              <a:t>14/05/2023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CommentDire 2012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8A3BFB3-B5BA-A440-9B0B-EE2A433DF85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4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Rectangle 5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656264" cy="1085850"/>
          </a:xfrm>
        </p:spPr>
        <p:txBody>
          <a:bodyPr>
            <a:normAutofit/>
          </a:bodyPr>
          <a:lstStyle>
            <a:lvl1pPr>
              <a:defRPr sz="460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656262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BAD2B5-1422-9647-A8AA-A4BB066B60B0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 marL="0" algn="l" defTabSz="914400" rtl="0" eaLnBrk="1" latinLnBrk="0" hangingPunct="1">
              <a:defRPr sz="1100" b="0" kern="1200">
                <a:solidFill>
                  <a:schemeClr val="accent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B1144D-8AFE-854B-8D2E-8DADE8D3BD5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9B129B1-8F83-194B-929C-98C2FDC126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90525"/>
            <a:ext cx="2349123" cy="188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3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572D43F-6AA9-7D41-BF4F-D2C134AD997C}" type="datetime1">
              <a:rPr lang="fr-FR"/>
              <a:pPr>
                <a:defRPr/>
              </a:pPr>
              <a:t>14/05/2023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C64E-67BF-F745-B877-517CED49F5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68F8-D85D-E94F-9D0F-E0AA6DF53DB2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A22A-601B-C545-809E-6C6E77F0B94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30EE-385D-1F49-BE51-0095EAB8F71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8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922"/>
            <a:ext cx="3566160" cy="4708241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8" y="253276"/>
            <a:ext cx="7666039" cy="591274"/>
          </a:xfrm>
          <a:noFill/>
          <a:ln>
            <a:solidFill>
              <a:srgbClr val="FFFFFF"/>
            </a:solidFill>
          </a:ln>
        </p:spPr>
        <p:txBody>
          <a:bodyPr/>
          <a:lstStyle>
            <a:lvl1pPr>
              <a:defRPr lang="fr-FR" sz="2800" kern="1200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985000" y="6302227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9EE4-AC28-9B47-B7DD-77F68FEA8C6C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3D72BC6-D88F-6549-87E3-3619924AE6D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E84361-94DC-B545-8442-39E0E99D4E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79391" y="1470845"/>
            <a:ext cx="3566160" cy="4708241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60E568A-55AF-DB4C-89B4-9DCE10564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4309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9588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384309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9588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198" y="253276"/>
            <a:ext cx="7615239" cy="591274"/>
          </a:xfrm>
          <a:ln>
            <a:noFill/>
          </a:ln>
        </p:spPr>
        <p:txBody>
          <a:bodyPr/>
          <a:lstStyle>
            <a:lvl1pPr>
              <a:defRPr sz="280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6985000" y="623708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D4F2-1E72-8C4A-9343-60A29F0C5592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5CAA647-291C-A841-94CF-C545CA4F55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733D6B-E026-6C49-9CA3-BF6E202E0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54000"/>
            <a:ext cx="7388225" cy="5905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Cliquez et modifiez le titre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218" y="1252638"/>
            <a:ext cx="7396163" cy="24646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19218" y="3807420"/>
            <a:ext cx="7396163" cy="2131377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accent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accent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accent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accent2">
                  <a:lumMod val="50000"/>
                  <a:lumOff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6969125" y="6286776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3238-CDEF-9B40-8CF9-DC2AB4E3310B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B62EBEF-AAE1-E14C-BCB3-BD7759D71C7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48CA27-58BA-1B4D-9691-568F11B900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4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3988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50C15A-3D67-AB48-A18B-A614E24608E0}" type="datetime1">
              <a:rPr lang="fr-FR" smtClean="0"/>
              <a:pPr>
                <a:defRPr/>
              </a:pPr>
              <a:t>14/05/2023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C764B8-99A9-8F4E-8A83-9EC784A1903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  <p:sldLayoutId id="2147485268" r:id="rId12"/>
    <p:sldLayoutId id="2147485269" r:id="rId13"/>
    <p:sldLayoutId id="2147485270" r:id="rId14"/>
    <p:sldLayoutId id="2147485271" r:id="rId15"/>
    <p:sldLayoutId id="2147485272" r:id="rId16"/>
    <p:sldLayoutId id="2147485273" r:id="rId17"/>
    <p:sldLayoutId id="2147485274" r:id="rId18"/>
    <p:sldLayoutId id="2147485275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2">
              <a:lumMod val="50000"/>
              <a:lumOff val="50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0400" y="454254"/>
            <a:ext cx="5748338" cy="181827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Evaluation avec le patient de son parcours ETP</a:t>
            </a:r>
          </a:p>
        </p:txBody>
      </p:sp>
      <p:sp>
        <p:nvSpPr>
          <p:cNvPr id="23557" name="Sous-titre 2"/>
          <p:cNvSpPr txBox="1">
            <a:spLocks/>
          </p:cNvSpPr>
          <p:nvPr/>
        </p:nvSpPr>
        <p:spPr bwMode="auto">
          <a:xfrm>
            <a:off x="3581400" y="6048375"/>
            <a:ext cx="5253038" cy="422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r" eaLnBrk="1" hangingPunct="1">
              <a:buClr>
                <a:schemeClr val="accent1"/>
              </a:buClr>
              <a:buSzPct val="100000"/>
              <a:buFont typeface="Calisto MT" charset="0"/>
              <a:buNone/>
            </a:pPr>
            <a:endParaRPr lang="fr-FR" sz="1100">
              <a:solidFill>
                <a:schemeClr val="tx2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00400" y="2634175"/>
            <a:ext cx="5007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</a:pPr>
            <a:r>
              <a:rPr lang="fr-FR" sz="1600" dirty="0">
                <a:solidFill>
                  <a:schemeClr val="bg1"/>
                </a:solidFill>
              </a:rPr>
              <a:t>Etape 4 de la démarche éducative</a:t>
            </a:r>
          </a:p>
          <a:p>
            <a:pPr>
              <a:buFont typeface="Wingdings" charset="0"/>
              <a:buNone/>
            </a:pPr>
            <a:r>
              <a:rPr lang="fr-FR" sz="1600" i="1" dirty="0">
                <a:solidFill>
                  <a:schemeClr val="bg1"/>
                </a:solidFill>
              </a:rPr>
              <a:t>Les six tâches du soignant éducateur ou de la soignante éducatrice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EBB5E38-0BBD-CF4C-9CBA-FA78DBEDEBE9}"/>
              </a:ext>
            </a:extLst>
          </p:cNvPr>
          <p:cNvSpPr txBox="1">
            <a:spLocks/>
          </p:cNvSpPr>
          <p:nvPr/>
        </p:nvSpPr>
        <p:spPr bwMode="auto">
          <a:xfrm>
            <a:off x="3144444" y="4338106"/>
            <a:ext cx="5253037" cy="19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2500" lnSpcReduction="20000"/>
          </a:bodyPr>
          <a:lstStyle>
            <a:lvl1pPr mar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30404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30404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Pr. Catherine Tourette-Turgis, </a:t>
            </a:r>
            <a:endParaRPr lang="fr-FR" sz="1400" dirty="0"/>
          </a:p>
          <a:p>
            <a:r>
              <a:rPr lang="fr-FR" sz="1400" dirty="0">
                <a:solidFill>
                  <a:schemeClr val="tx1"/>
                </a:solidFill>
              </a:rPr>
              <a:t>Fondatrice de l’Université des Patients – Sorbonne Université &amp; Titulaire de la chaire Compétences et vulnérabilité – Sorbonne Université.</a:t>
            </a:r>
          </a:p>
          <a:p>
            <a:pPr fontAlgn="auto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fr-FR" b="1" dirty="0" err="1">
                <a:solidFill>
                  <a:schemeClr val="tx1"/>
                </a:solidFill>
              </a:rPr>
              <a:t>Lennize</a:t>
            </a:r>
            <a:r>
              <a:rPr lang="fr-FR" b="1" dirty="0">
                <a:solidFill>
                  <a:schemeClr val="tx1"/>
                </a:solidFill>
              </a:rPr>
              <a:t> Pereira Paulo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Responsable ETP à C</a:t>
            </a:r>
            <a:r>
              <a:rPr lang="fr-FR" sz="1400" dirty="0">
                <a:solidFill>
                  <a:srgbClr val="FF0000"/>
                </a:solidFill>
              </a:rPr>
              <a:t>O</a:t>
            </a:r>
            <a:r>
              <a:rPr lang="fr-FR" sz="1400" dirty="0">
                <a:solidFill>
                  <a:schemeClr val="tx1"/>
                </a:solidFill>
              </a:rPr>
              <a:t>MMENT DIRE &amp; </a:t>
            </a:r>
            <a:r>
              <a:rPr lang="fr-FR" sz="1400" dirty="0">
                <a:solidFill>
                  <a:srgbClr val="000000"/>
                </a:solidFill>
              </a:rPr>
              <a:t>Chercheure Centre de recherche de la Formation au CNAM, Paris </a:t>
            </a:r>
            <a:r>
              <a:rPr lang="fr-FR" sz="1400" dirty="0">
                <a:solidFill>
                  <a:schemeClr val="tx1"/>
                </a:solidFill>
              </a:rPr>
              <a:t>&amp; Professeure associée, Sorbonne Université.    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Maryline </a:t>
            </a:r>
            <a:r>
              <a:rPr lang="fr-FR" b="1" dirty="0" err="1">
                <a:solidFill>
                  <a:schemeClr val="tx1"/>
                </a:solidFill>
              </a:rPr>
              <a:t>Rébillon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Directrice de C</a:t>
            </a:r>
            <a:r>
              <a:rPr lang="fr-FR" sz="1400" dirty="0">
                <a:solidFill>
                  <a:srgbClr val="FF0000"/>
                </a:solidFill>
              </a:rPr>
              <a:t>O</a:t>
            </a:r>
            <a:r>
              <a:rPr lang="fr-FR" sz="1400" dirty="0">
                <a:solidFill>
                  <a:schemeClr val="tx1"/>
                </a:solidFill>
              </a:rPr>
              <a:t>MMENT DIRE &amp; Professeure associée, Sorbonne Université.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886596"/>
            <a:ext cx="7550150" cy="29460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/>
              <a:t>Il s’</a:t>
            </a:r>
            <a:r>
              <a:rPr lang="fr-FR" altLang="ja-JP" sz="2400" dirty="0"/>
              <a:t>agit de reprendre avec la personne les grandes étapes de ses acquisitions, en mettant l’accent sur leur degré d’assimilation et d’appropriation.</a:t>
            </a:r>
          </a:p>
        </p:txBody>
      </p:sp>
      <p:sp>
        <p:nvSpPr>
          <p:cNvPr id="31746" name="Titre 5"/>
          <p:cNvSpPr>
            <a:spLocks noGrp="1"/>
          </p:cNvSpPr>
          <p:nvPr>
            <p:ph type="title"/>
          </p:nvPr>
        </p:nvSpPr>
        <p:spPr>
          <a:xfrm>
            <a:off x="457200" y="117584"/>
            <a:ext cx="7453313" cy="726966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4 - Inviter la personne à consolider ses acquis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16BA-62BD-A94E-9782-40FEB09A259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3710760-BA44-674D-A25A-BF1902505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886596"/>
            <a:ext cx="7550150" cy="32335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/>
              <a:t>dans ses apprentissages,</a:t>
            </a:r>
          </a:p>
          <a:p>
            <a:pPr>
              <a:defRPr/>
            </a:pPr>
            <a:r>
              <a:rPr lang="fr-FR" sz="2400" dirty="0"/>
              <a:t>dans les efforts fournis,</a:t>
            </a:r>
          </a:p>
          <a:p>
            <a:pPr>
              <a:defRPr/>
            </a:pPr>
            <a:r>
              <a:rPr lang="fr-FR" sz="2400" dirty="0"/>
              <a:t>dans l’</a:t>
            </a:r>
            <a:r>
              <a:rPr lang="fr-FR" altLang="ja-JP" sz="2400" dirty="0"/>
              <a:t>acceptation du doute, du « je ne sais pas », du « je croyais savoir »,</a:t>
            </a:r>
          </a:p>
          <a:p>
            <a:pPr>
              <a:defRPr/>
            </a:pPr>
            <a:r>
              <a:rPr lang="fr-FR" sz="2400" dirty="0"/>
              <a:t>dans le plaisir, mais aussi les frustrations du parcours suivi.</a:t>
            </a:r>
          </a:p>
        </p:txBody>
      </p:sp>
      <p:sp>
        <p:nvSpPr>
          <p:cNvPr id="31746" name="Titre 5"/>
          <p:cNvSpPr>
            <a:spLocks noGrp="1"/>
          </p:cNvSpPr>
          <p:nvPr>
            <p:ph type="title"/>
          </p:nvPr>
        </p:nvSpPr>
        <p:spPr>
          <a:xfrm>
            <a:off x="457200" y="117584"/>
            <a:ext cx="7453313" cy="726966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5 - Valoriser la personne…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16BA-62BD-A94E-9782-40FEB09A259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6E0EF7C-744C-3F48-9C63-39A4A140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267717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886596"/>
            <a:ext cx="7550150" cy="32335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/>
              <a:t>Le compte rendu reprendra les 5 composantes de l’</a:t>
            </a:r>
            <a:r>
              <a:rPr lang="fr-FR" altLang="ja-JP" sz="2400" dirty="0"/>
              <a:t>entretien d</a:t>
            </a:r>
            <a:r>
              <a:rPr lang="ja-JP" altLang="fr-FR" sz="2400" dirty="0"/>
              <a:t>’</a:t>
            </a:r>
            <a:r>
              <a:rPr lang="fr-FR" altLang="ja-JP" sz="2400" dirty="0"/>
              <a:t>évaluation :</a:t>
            </a:r>
          </a:p>
          <a:p>
            <a:pPr lvl="1">
              <a:defRPr/>
            </a:pPr>
            <a:r>
              <a:rPr lang="fr-FR" sz="2400" dirty="0">
                <a:ea typeface="Arial" charset="0"/>
                <a:cs typeface="Arial" charset="0"/>
              </a:rPr>
              <a:t>Degré de satisfaction</a:t>
            </a:r>
          </a:p>
          <a:p>
            <a:pPr lvl="1">
              <a:defRPr/>
            </a:pPr>
            <a:r>
              <a:rPr lang="fr-FR" sz="2400" dirty="0">
                <a:ea typeface="Arial" charset="0"/>
                <a:cs typeface="Arial" charset="0"/>
              </a:rPr>
              <a:t>Les changements opérés</a:t>
            </a:r>
          </a:p>
          <a:p>
            <a:pPr lvl="1">
              <a:defRPr/>
            </a:pPr>
            <a:r>
              <a:rPr lang="fr-FR" sz="2400" dirty="0">
                <a:ea typeface="Arial" charset="0"/>
                <a:cs typeface="Arial" charset="0"/>
              </a:rPr>
              <a:t>La relation de la personne à sa santé</a:t>
            </a:r>
          </a:p>
          <a:p>
            <a:pPr lvl="1">
              <a:defRPr/>
            </a:pPr>
            <a:r>
              <a:rPr lang="fr-FR" sz="2400" dirty="0">
                <a:ea typeface="Arial" charset="0"/>
                <a:cs typeface="Arial" charset="0"/>
              </a:rPr>
              <a:t>Les compétences marquantes acquises </a:t>
            </a:r>
          </a:p>
          <a:p>
            <a:pPr marL="228600" lvl="1" indent="0">
              <a:buNone/>
              <a:defRPr/>
            </a:pPr>
            <a:r>
              <a:rPr lang="fr-FR" sz="2400" dirty="0">
                <a:ea typeface="Arial" charset="0"/>
                <a:cs typeface="Arial" charset="0"/>
              </a:rPr>
              <a:t>et leur impact en termes de qualité de vie.</a:t>
            </a:r>
            <a:endParaRPr lang="fr-FR" sz="2400" dirty="0"/>
          </a:p>
        </p:txBody>
      </p:sp>
      <p:sp>
        <p:nvSpPr>
          <p:cNvPr id="31746" name="Titre 5"/>
          <p:cNvSpPr>
            <a:spLocks noGrp="1"/>
          </p:cNvSpPr>
          <p:nvPr>
            <p:ph type="title"/>
          </p:nvPr>
        </p:nvSpPr>
        <p:spPr>
          <a:xfrm>
            <a:off x="457200" y="117584"/>
            <a:ext cx="7453313" cy="726966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6 - Rédiger le compte rendu de l’entretien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16BA-62BD-A94E-9782-40FEB09A259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9AE3B35-757B-1E4F-B3F0-0D45D2CF1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63629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328683"/>
            <a:ext cx="7550150" cy="4009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b="1" dirty="0"/>
              <a:t>Il a pour objectifs d</a:t>
            </a:r>
            <a:r>
              <a:rPr lang="ja-JP" altLang="fr-FR" sz="2000" b="1" dirty="0"/>
              <a:t>’</a:t>
            </a:r>
            <a:r>
              <a:rPr lang="fr-FR" altLang="ja-JP" sz="2000" b="1" dirty="0"/>
              <a:t>identifier les modifications introduites par l’éducation :</a:t>
            </a:r>
          </a:p>
          <a:p>
            <a:pPr lvl="1">
              <a:defRPr/>
            </a:pPr>
            <a:r>
              <a:rPr lang="fr-FR" altLang="ja-JP" sz="2000" dirty="0">
                <a:ea typeface="Arial" charset="0"/>
                <a:cs typeface="Arial" charset="0"/>
              </a:rPr>
              <a:t>dans la perception de la personne d’elle-même, de  sa santé, </a:t>
            </a:r>
          </a:p>
          <a:p>
            <a:pPr lvl="1">
              <a:defRPr/>
            </a:pPr>
            <a:r>
              <a:rPr lang="fr-FR" altLang="ja-JP" sz="2000" dirty="0">
                <a:ea typeface="Arial" charset="0"/>
                <a:cs typeface="Arial" charset="0"/>
              </a:rPr>
              <a:t>de décrire ce que le programme lui a permis de mobiliser (relations aux autres, savoirs, idées, projets, intentions).</a:t>
            </a:r>
          </a:p>
          <a:p>
            <a:pPr>
              <a:defRPr/>
            </a:pPr>
            <a:r>
              <a:rPr lang="fr-FR" sz="2000" b="1" dirty="0"/>
              <a:t>L’</a:t>
            </a:r>
            <a:r>
              <a:rPr lang="fr-FR" altLang="ja-JP" sz="2000" b="1" dirty="0"/>
              <a:t>équipe d’éducation s’appuiera sur cet entretien :</a:t>
            </a:r>
          </a:p>
          <a:p>
            <a:pPr lvl="1">
              <a:defRPr/>
            </a:pPr>
            <a:r>
              <a:rPr lang="fr-FR" altLang="ja-JP" sz="2000" dirty="0">
                <a:ea typeface="Arial" charset="0"/>
                <a:cs typeface="Arial" charset="0"/>
              </a:rPr>
              <a:t>pour remplir le dossier éducatif,</a:t>
            </a:r>
          </a:p>
          <a:p>
            <a:pPr lvl="1">
              <a:defRPr/>
            </a:pPr>
            <a:r>
              <a:rPr lang="fr-FR" altLang="ja-JP" sz="2000" dirty="0">
                <a:ea typeface="Arial" charset="0"/>
                <a:cs typeface="Arial" charset="0"/>
              </a:rPr>
              <a:t>pour collecter des données recueillies auprès des </a:t>
            </a:r>
            <a:r>
              <a:rPr lang="fr-FR" altLang="ja-JP" sz="2000" dirty="0" err="1">
                <a:ea typeface="Arial" charset="0"/>
                <a:cs typeface="Arial" charset="0"/>
              </a:rPr>
              <a:t>patient·es</a:t>
            </a:r>
            <a:r>
              <a:rPr lang="fr-FR" altLang="ja-JP" sz="2000" dirty="0">
                <a:ea typeface="Arial" charset="0"/>
                <a:cs typeface="Arial" charset="0"/>
              </a:rPr>
              <a:t> pour ajuster le programme dans son futur. </a:t>
            </a:r>
            <a:endParaRPr lang="fr-FR" sz="2000" dirty="0">
              <a:ea typeface="Arial" charset="0"/>
              <a:cs typeface="Arial" charset="0"/>
            </a:endParaRPr>
          </a:p>
        </p:txBody>
      </p:sp>
      <p:sp>
        <p:nvSpPr>
          <p:cNvPr id="31746" name="Titre 5"/>
          <p:cNvSpPr>
            <a:spLocks noGrp="1"/>
          </p:cNvSpPr>
          <p:nvPr>
            <p:ph type="title"/>
          </p:nvPr>
        </p:nvSpPr>
        <p:spPr>
          <a:xfrm>
            <a:off x="457200" y="117584"/>
            <a:ext cx="7453313" cy="726966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Le compte rendu…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16BA-62BD-A94E-9782-40FEB09A259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A2724C2-CDCE-A04E-8B98-69413463B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253384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5"/>
          <p:cNvSpPr>
            <a:spLocks noGrp="1"/>
          </p:cNvSpPr>
          <p:nvPr>
            <p:ph type="title"/>
          </p:nvPr>
        </p:nvSpPr>
        <p:spPr>
          <a:xfrm>
            <a:off x="457200" y="117584"/>
            <a:ext cx="7453313" cy="726966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Le compte rendu…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16BA-62BD-A94E-9782-40FEB09A259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" y="476541"/>
            <a:ext cx="7867308" cy="54605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5760866"/>
            <a:ext cx="8173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Schéma extrait de l’ouvrage de Catherine Tourette-</a:t>
            </a:r>
            <a:r>
              <a:rPr lang="fr-FR" sz="1000" dirty="0" err="1"/>
              <a:t>Turgis</a:t>
            </a:r>
            <a:r>
              <a:rPr lang="fr-FR" sz="1000" dirty="0"/>
              <a:t>, Maryline </a:t>
            </a:r>
            <a:r>
              <a:rPr lang="fr-FR" sz="1000" dirty="0" err="1"/>
              <a:t>Rébillon</a:t>
            </a:r>
            <a:r>
              <a:rPr lang="fr-FR" sz="1000" dirty="0"/>
              <a:t> (2013), </a:t>
            </a:r>
            <a:r>
              <a:rPr lang="fr-FR" sz="1000" i="1" dirty="0"/>
              <a:t>Intégrer l’éducation thérapeutique du patient dans les pratiques des professionnels de santé de première ligne – Manuel du formateur,</a:t>
            </a:r>
            <a:r>
              <a:rPr lang="fr-FR" sz="1000" dirty="0"/>
              <a:t> Ed. COMMENT DIRE, URPS Médecins Libéraux Nord-Pas de Calais, p. 318. </a:t>
            </a:r>
          </a:p>
        </p:txBody>
      </p:sp>
      <p:sp>
        <p:nvSpPr>
          <p:cNvPr id="10" name="Titre 5"/>
          <p:cNvSpPr txBox="1">
            <a:spLocks/>
          </p:cNvSpPr>
          <p:nvPr/>
        </p:nvSpPr>
        <p:spPr bwMode="auto">
          <a:xfrm>
            <a:off x="457200" y="-93499"/>
            <a:ext cx="7584733" cy="7269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ln>
                  <a:noFill/>
                </a:ln>
                <a:solidFill>
                  <a:srgbClr val="DF172A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400" dirty="0">
                <a:latin typeface="Century Gothic" charset="0"/>
              </a:rPr>
              <a:t>Schéma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67" y="734281"/>
            <a:ext cx="1752074" cy="1163635"/>
          </a:xfrm>
          <a:prstGeom prst="rect">
            <a:avLst/>
          </a:prstGeom>
        </p:spPr>
      </p:pic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A908BEB7-6220-9F4D-8B4F-A7BBE501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71548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509713"/>
            <a:ext cx="7280144" cy="353457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charset="0"/>
              <a:buChar char="§"/>
              <a:defRPr/>
            </a:pP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C’est une étape importante permettant au patient ou à la patiente et au </a:t>
            </a:r>
            <a:r>
              <a:rPr lang="fr-FR" sz="24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soignant·e</a:t>
            </a: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éducateur·rice</a:t>
            </a: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de réfléchir aux résultats du programme (parcours éducatif) </a:t>
            </a:r>
            <a:r>
              <a:rPr lang="fr-FR" sz="24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co</a:t>
            </a: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-défini à l’issue du Bilan Éducatif Partagé (BEP) lors de l’étape 2 de la démarche.</a:t>
            </a:r>
          </a:p>
          <a:p>
            <a:pPr algn="just">
              <a:buFont typeface="Wingdings" charset="0"/>
              <a:buChar char="§"/>
              <a:defRPr/>
            </a:pP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Elle a été précédée par des temps d’évaluations régulières tout au long des ateliers du programme, sous la forme de transfert des acquis, d’observations, d’écoute, d’échanges…</a:t>
            </a:r>
          </a:p>
          <a:p>
            <a:pPr marL="228600" lvl="1" indent="0" algn="just">
              <a:buNone/>
            </a:pPr>
            <a:endParaRPr lang="fr-FR" sz="2400" dirty="0">
              <a:latin typeface="Arial" charset="0"/>
              <a:cs typeface="Arial" charset="0"/>
            </a:endParaRPr>
          </a:p>
          <a:p>
            <a:pPr marL="228600" lvl="1" indent="0" algn="just" eaLnBrk="1" hangingPunct="1">
              <a:buFont typeface="Wingdings 2" charset="0"/>
              <a:buNone/>
              <a:defRPr/>
            </a:pPr>
            <a:endParaRPr lang="fr-FR" sz="2400" dirty="0">
              <a:latin typeface="Arial"/>
              <a:cs typeface="Arial"/>
            </a:endParaRPr>
          </a:p>
        </p:txBody>
      </p:sp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L’évaluation partagée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2022528" y="177549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1F5EA6D5-D110-C24C-BF36-C74D4133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627295"/>
            <a:ext cx="7417220" cy="4251831"/>
          </a:xfrm>
        </p:spPr>
        <p:txBody>
          <a:bodyPr>
            <a:normAutofit/>
          </a:bodyPr>
          <a:lstStyle/>
          <a:p>
            <a:pPr algn="just">
              <a:buFont typeface="Wingdings" charset="0"/>
              <a:buChar char="§"/>
              <a:defRPr/>
            </a:pP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Elle se déroule dans le cadre d’un entretien individuel de 30 minutes environ visant à reprendre avec le patient ou la patiente les grandes étapes du parcours et des ateliers auxquels il ou elle a participé.</a:t>
            </a:r>
          </a:p>
          <a:p>
            <a:pPr algn="just">
              <a:buFont typeface="Wingdings" charset="0"/>
              <a:buChar char="§"/>
              <a:defRPr/>
            </a:pP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C’est un moment d’échanges rétrospectif et prospectif sur ses expériences d’apprentissage, de découvertes, de questionnements, de remises en question, et de changements.</a:t>
            </a:r>
          </a:p>
          <a:p>
            <a:pPr>
              <a:buFont typeface="Wingdings" charset="0"/>
              <a:buChar char="§"/>
              <a:defRPr/>
            </a:pP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L’</a:t>
            </a:r>
            <a:r>
              <a:rPr lang="fr-FR" altLang="ja-JP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entretien est centré sur la personne.</a:t>
            </a:r>
          </a:p>
          <a:p>
            <a:pPr marL="228600" lvl="1" indent="0" algn="just">
              <a:buNone/>
              <a:defRPr/>
            </a:pPr>
            <a:endParaRPr lang="fr-FR" sz="2000" dirty="0">
              <a:cs typeface="Arial"/>
            </a:endParaRPr>
          </a:p>
          <a:p>
            <a:pPr>
              <a:buFont typeface="Arial" charset="0"/>
              <a:buChar char="•"/>
            </a:pPr>
            <a:endParaRPr lang="fr-FR" sz="2000" dirty="0">
              <a:cs typeface="Arial"/>
            </a:endParaRPr>
          </a:p>
          <a:p>
            <a:pPr marL="228600" lvl="1" indent="0" algn="just" eaLnBrk="1" hangingPunct="1">
              <a:buFont typeface="Wingdings 2" charset="0"/>
              <a:buNone/>
              <a:defRPr/>
            </a:pPr>
            <a:endParaRPr lang="fr-FR" sz="2000" dirty="0">
              <a:cs typeface="Arial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EB850E-FEBB-7245-A9F4-78F4365E0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169139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Les composantes de l’évaluation partagée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Ellipse 1"/>
          <p:cNvSpPr>
            <a:spLocks noChangeArrowheads="1"/>
          </p:cNvSpPr>
          <p:nvPr/>
        </p:nvSpPr>
        <p:spPr bwMode="auto">
          <a:xfrm>
            <a:off x="838200" y="1905000"/>
            <a:ext cx="3355975" cy="1576388"/>
          </a:xfrm>
          <a:prstGeom prst="ellipse">
            <a:avLst/>
          </a:prstGeom>
          <a:solidFill>
            <a:srgbClr val="EAF1DD"/>
          </a:solidFill>
          <a:ln w="9525">
            <a:solidFill>
              <a:srgbClr val="9BBB5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b="1" dirty="0">
                <a:latin typeface="Calibri" charset="0"/>
                <a:ea typeface="ÇlÇr ñæí©" charset="0"/>
                <a:cs typeface="ÇlÇr ñæí©" charset="0"/>
              </a:rPr>
              <a:t>Satisfactions de la personne</a:t>
            </a:r>
            <a:br>
              <a:rPr lang="fr-FR" dirty="0">
                <a:latin typeface="Cambria" charset="0"/>
                <a:ea typeface="ÇlÇr ñæí©" charset="0"/>
                <a:cs typeface="ÇlÇr ñæí©" charset="0"/>
              </a:rPr>
            </a:br>
            <a:endParaRPr lang="fr-FR" dirty="0"/>
          </a:p>
        </p:txBody>
      </p:sp>
      <p:sp>
        <p:nvSpPr>
          <p:cNvPr id="10" name="Ellipse 1"/>
          <p:cNvSpPr>
            <a:spLocks noChangeArrowheads="1"/>
          </p:cNvSpPr>
          <p:nvPr/>
        </p:nvSpPr>
        <p:spPr bwMode="auto">
          <a:xfrm>
            <a:off x="3810000" y="1676400"/>
            <a:ext cx="3581400" cy="1752600"/>
          </a:xfrm>
          <a:prstGeom prst="ellipse">
            <a:avLst/>
          </a:prstGeom>
          <a:solidFill>
            <a:srgbClr val="DDD8C2"/>
          </a:solidFill>
          <a:ln w="9525">
            <a:solidFill>
              <a:srgbClr val="48432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b="1">
                <a:latin typeface="Calibri" charset="0"/>
                <a:ea typeface="ÇlÇr ñæí©" charset="0"/>
                <a:cs typeface="ÇlÇr ñæí©" charset="0"/>
              </a:rPr>
              <a:t>Apprentissages réalisés, compétences développées, renforcées</a:t>
            </a:r>
            <a:br>
              <a:rPr lang="fr-FR" sz="2000" b="1">
                <a:latin typeface="Calibri" charset="0"/>
                <a:ea typeface="ÇlÇr ñæí©" charset="0"/>
                <a:cs typeface="ÇlÇr ñæí©" charset="0"/>
              </a:rPr>
            </a:br>
            <a:endParaRPr lang="fr-FR" sz="2000" b="1">
              <a:latin typeface="Calibri" charset="0"/>
              <a:cs typeface="Calibri" charset="0"/>
            </a:endParaRPr>
          </a:p>
        </p:txBody>
      </p:sp>
      <p:sp>
        <p:nvSpPr>
          <p:cNvPr id="11" name="Ellipse 1"/>
          <p:cNvSpPr>
            <a:spLocks noChangeArrowheads="1"/>
          </p:cNvSpPr>
          <p:nvPr/>
        </p:nvSpPr>
        <p:spPr bwMode="auto">
          <a:xfrm>
            <a:off x="990600" y="3276600"/>
            <a:ext cx="3124200" cy="1676400"/>
          </a:xfrm>
          <a:prstGeom prst="ellipse">
            <a:avLst/>
          </a:prstGeom>
          <a:solidFill>
            <a:srgbClr val="F2DBDB"/>
          </a:solidFill>
          <a:ln w="9525">
            <a:solidFill>
              <a:srgbClr val="94363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71600" y="381000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b="1">
                <a:latin typeface="Calibri" charset="0"/>
                <a:cs typeface="Calibri" charset="0"/>
              </a:rPr>
              <a:t>Qualité de vie</a:t>
            </a:r>
            <a:br>
              <a:rPr lang="fr-FR" sz="2000" b="1">
                <a:latin typeface="Calibri" charset="0"/>
                <a:cs typeface="Calibri" charset="0"/>
              </a:rPr>
            </a:br>
            <a:r>
              <a:rPr lang="fr-FR" sz="2000" b="1" i="1">
                <a:latin typeface="Calibri" charset="0"/>
                <a:cs typeface="Calibri" charset="0"/>
              </a:rPr>
              <a:t>quelle évolution ?</a:t>
            </a:r>
            <a:endParaRPr lang="fr-FR" sz="2000" b="1">
              <a:latin typeface="Calibri" charset="0"/>
              <a:cs typeface="Calibri" charset="0"/>
            </a:endParaRPr>
          </a:p>
        </p:txBody>
      </p:sp>
      <p:sp>
        <p:nvSpPr>
          <p:cNvPr id="13" name="Ellipse 1"/>
          <p:cNvSpPr>
            <a:spLocks noChangeArrowheads="1"/>
          </p:cNvSpPr>
          <p:nvPr/>
        </p:nvSpPr>
        <p:spPr bwMode="auto">
          <a:xfrm>
            <a:off x="2819400" y="4267200"/>
            <a:ext cx="3879850" cy="1524000"/>
          </a:xfrm>
          <a:prstGeom prst="ellipse">
            <a:avLst/>
          </a:prstGeom>
          <a:solidFill>
            <a:srgbClr val="97D4FF"/>
          </a:solidFill>
          <a:ln w="9525">
            <a:solidFill>
              <a:srgbClr val="9BBB5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>
                <a:solidFill>
                  <a:srgbClr val="000000"/>
                </a:solidFill>
                <a:latin typeface="Calibri" charset="0"/>
                <a:ea typeface="ÇlÇr ñæí©" charset="0"/>
                <a:cs typeface="ÇlÇr ñæí©" charset="0"/>
              </a:rPr>
              <a:t>Changements opérés</a:t>
            </a:r>
          </a:p>
          <a:p>
            <a:pPr algn="ctr">
              <a:defRPr/>
            </a:pPr>
            <a:endParaRPr lang="fr-FR"/>
          </a:p>
        </p:txBody>
      </p:sp>
      <p:sp>
        <p:nvSpPr>
          <p:cNvPr id="14" name="Ellipse 1"/>
          <p:cNvSpPr>
            <a:spLocks noChangeArrowheads="1"/>
          </p:cNvSpPr>
          <p:nvPr/>
        </p:nvSpPr>
        <p:spPr bwMode="auto">
          <a:xfrm>
            <a:off x="4800600" y="2895600"/>
            <a:ext cx="3581400" cy="1828800"/>
          </a:xfrm>
          <a:prstGeom prst="ellipse">
            <a:avLst/>
          </a:prstGeom>
          <a:solidFill>
            <a:srgbClr val="DAEEF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b="1">
                <a:latin typeface="Calibri" charset="0"/>
                <a:ea typeface="ÇlÇr ñæí©" charset="0"/>
                <a:cs typeface="ÇlÇr ñæí©" charset="0"/>
              </a:rPr>
              <a:t>Évolution de sa santé</a:t>
            </a:r>
            <a:br>
              <a:rPr lang="fr-FR" sz="2000" b="1">
                <a:latin typeface="Calibri" charset="0"/>
                <a:ea typeface="ÇlÇr ñæí©" charset="0"/>
                <a:cs typeface="ÇlÇr ñæí©" charset="0"/>
              </a:rPr>
            </a:br>
            <a:r>
              <a:rPr lang="fr-FR" sz="2000" b="1">
                <a:latin typeface="Calibri" charset="0"/>
                <a:ea typeface="ÇlÇr ñæí©" charset="0"/>
                <a:cs typeface="ÇlÇr ñæí©" charset="0"/>
              </a:rPr>
              <a:t>depuis les ateliers.</a:t>
            </a:r>
            <a:endParaRPr lang="fr-FR" sz="2000" b="1">
              <a:latin typeface="Calibri" charset="0"/>
              <a:cs typeface="Calibri" charset="0"/>
            </a:endParaRP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D5FA37A9-EBBB-8E48-A241-8DC14CE9A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176508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>
            <a:extLst>
              <a:ext uri="{FF2B5EF4-FFF2-40B4-BE49-F238E27FC236}">
                <a16:creationId xmlns:a16="http://schemas.microsoft.com/office/drawing/2014/main" id="{A6A8A277-0441-2644-81AE-0037BF31F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457408"/>
            <a:ext cx="7313612" cy="703262"/>
          </a:xfrm>
        </p:spPr>
        <p:txBody>
          <a:bodyPr anchor="ctr"/>
          <a:lstStyle/>
          <a:p>
            <a:pPr eaLnBrk="1" hangingPunct="1"/>
            <a:br>
              <a:rPr lang="fr-FR" altLang="fr-FR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fr-FR" altLang="fr-FR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Avant l’entretien …</a:t>
            </a:r>
            <a:r>
              <a:rPr lang="fr-FR" altLang="fr-FR" sz="28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fr-FR" altLang="fr-FR" sz="20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fr-FR" altLang="fr-FR" sz="28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</a:t>
            </a:r>
            <a:br>
              <a:rPr lang="fr-FR" altLang="fr-FR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fr-FR" altLang="fr-FR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2" name="Espace réservé du contenu 2">
            <a:extLst>
              <a:ext uri="{FF2B5EF4-FFF2-40B4-BE49-F238E27FC236}">
                <a16:creationId xmlns:a16="http://schemas.microsoft.com/office/drawing/2014/main" id="{89419E7B-99B2-5144-8AA9-1433CABD1C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3381" y="1389383"/>
            <a:ext cx="7532688" cy="4668837"/>
          </a:xfrm>
        </p:spPr>
        <p:txBody>
          <a:bodyPr/>
          <a:lstStyle/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ja-JP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moment de prendre ou de rappeler le rendez-vous </a:t>
            </a:r>
            <a:r>
              <a:rPr lang="fr-FR" altLang="ja-JP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(ou bien juste avant d’ouvrir l’entretien si cela n’a pas été possible avant)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vous n’avez pas réalisé le BEP avec cette personne : recueillir son consentement si vous accéder à son dossier de santé (comprenant les données ETP) – assurez vous de son identité « INS »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Assurez-vous de son </a:t>
            </a:r>
            <a:r>
              <a:rPr lang="fr-FR" alt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consentement </a:t>
            </a: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aussi de la possibilité de son droit de rétractation, même à la fin de ce programme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Evoquez avec la personne le format pour le partage des informations entre les membres de l’équipe éducative, avec son médecin traitant (avec son accord) et avec elle.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Informez la personne de ce qui est partagé et comment </a:t>
            </a:r>
            <a:r>
              <a:rPr lang="fr-FR" alt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(ex : courrier papier, Système d’Information partagé – Messagerie sécurisée </a:t>
            </a: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(Globule, mail sécurisé …), Mon espace santé …)</a:t>
            </a:r>
          </a:p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defRPr/>
            </a:pP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03" name="Espace réservé du numéro de diapositive 1">
            <a:extLst>
              <a:ext uri="{FF2B5EF4-FFF2-40B4-BE49-F238E27FC236}">
                <a16:creationId xmlns:a16="http://schemas.microsoft.com/office/drawing/2014/main" id="{7270E0B0-CA52-BF49-9836-0094975AF9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256588" y="360363"/>
            <a:ext cx="5064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C25B2C-3EDA-364B-9E2E-D49D7FCFE995}" type="slidenum">
              <a:rPr lang="en-US" altLang="fr-FR" smtClean="0"/>
              <a:pPr>
                <a:defRPr/>
              </a:pPr>
              <a:t>5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1205" name="Image 7">
            <a:extLst>
              <a:ext uri="{FF2B5EF4-FFF2-40B4-BE49-F238E27FC236}">
                <a16:creationId xmlns:a16="http://schemas.microsoft.com/office/drawing/2014/main" id="{C50AB030-7F3E-CC4C-879C-01C63D07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FE996429-93A7-5944-A9C6-12608593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D369A5-5076-A11F-1F93-8C1FF1407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60" y="2309698"/>
            <a:ext cx="2279268" cy="32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579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526747"/>
            <a:ext cx="7280144" cy="401604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fr-FR" sz="2400" dirty="0"/>
              <a:t>Écouter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400" dirty="0"/>
              <a:t>Susciter chez le patient ou la patiente un questionnement de type auto réflexif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400" dirty="0"/>
              <a:t>Valider l’expérience de la personne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400" dirty="0"/>
              <a:t>Inviter la personne à consolider ses acquis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400" dirty="0"/>
              <a:t>Valoriser la personne dans ses apprentissages, ses découvertes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sz="2400" dirty="0"/>
              <a:t>Rédiger le compte rendu de l’</a:t>
            </a:r>
            <a:r>
              <a:rPr lang="fr-FR" altLang="ja-JP" sz="2400" dirty="0"/>
              <a:t>entretien</a:t>
            </a:r>
          </a:p>
        </p:txBody>
      </p:sp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11843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Les six tâches du soignant éducateur ou de la soignante éducatrice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E95226F-F3E9-2F42-94DC-8098FFE07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350025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526747"/>
            <a:ext cx="7280144" cy="24005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/>
              <a:t>L’</a:t>
            </a:r>
            <a:r>
              <a:rPr lang="fr-FR" altLang="ja-JP" sz="2400" dirty="0"/>
              <a:t>écoute en évaluation est une écoute visant à mettre en évidence les expériences marquantes pour la personne, ses découvertes, mais aussi ce qui a bougé pour elle de manière attendue et inattendue.</a:t>
            </a:r>
            <a:endParaRPr lang="fr-FR" sz="2400" dirty="0"/>
          </a:p>
        </p:txBody>
      </p:sp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1 - Ecouter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4BF6CFD-60DE-8F4D-BCC0-4FDE205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78954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526747"/>
            <a:ext cx="7280144" cy="2400509"/>
          </a:xfrm>
        </p:spPr>
        <p:txBody>
          <a:bodyPr>
            <a:normAutofit/>
          </a:bodyPr>
          <a:lstStyle/>
          <a:p>
            <a:r>
              <a:rPr lang="fr-FR" sz="2400" dirty="0"/>
              <a:t>Il s’</a:t>
            </a:r>
            <a:r>
              <a:rPr lang="fr-FR" altLang="ja-JP" sz="2400" dirty="0"/>
              <a:t>agit d</a:t>
            </a:r>
            <a:r>
              <a:rPr lang="ja-JP" altLang="fr-FR" sz="2400" dirty="0"/>
              <a:t>’</a:t>
            </a:r>
            <a:r>
              <a:rPr lang="fr-FR" altLang="ja-JP" sz="2400" dirty="0"/>
              <a:t>inviter la personne à s’approprier les résultats du parcours, en termes de réflexions personnelles sur elle-même, sa santé, ses projets.</a:t>
            </a:r>
          </a:p>
        </p:txBody>
      </p:sp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74455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2 – Susciter un questionnement auto réflexif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1A85D72-ABD0-3549-825D-72537B233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268557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526747"/>
            <a:ext cx="7280144" cy="262391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Ce qu’</a:t>
            </a:r>
            <a:r>
              <a:rPr lang="fr-FR" altLang="ja-JP" sz="2400" dirty="0"/>
              <a:t>elle a ressenti dans la rencontre avec les autres,</a:t>
            </a:r>
          </a:p>
          <a:p>
            <a:r>
              <a:rPr lang="fr-FR" sz="2400" dirty="0"/>
              <a:t>Ses découvertes de ressources de soin, du monde soignant…</a:t>
            </a:r>
          </a:p>
          <a:p>
            <a:r>
              <a:rPr lang="fr-FR" sz="2400" dirty="0"/>
              <a:t>Ce qu’</a:t>
            </a:r>
            <a:r>
              <a:rPr lang="fr-FR" altLang="ja-JP" sz="2400" dirty="0"/>
              <a:t>elle a vécu en se mettant dans une position d’</a:t>
            </a:r>
            <a:r>
              <a:rPr lang="fr-FR" altLang="ja-JP" sz="2400" dirty="0" err="1"/>
              <a:t>apprenance</a:t>
            </a:r>
            <a:r>
              <a:rPr lang="fr-FR" altLang="ja-JP" sz="2400" dirty="0"/>
              <a:t>, de découverte...</a:t>
            </a:r>
          </a:p>
        </p:txBody>
      </p:sp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50451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3 - Valider l’expérience de la personne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A0E68DC-8F66-A841-80F1-DE20C4D2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147363032"/>
      </p:ext>
    </p:extLst>
  </p:cSld>
  <p:clrMapOvr>
    <a:masterClrMapping/>
  </p:clrMapOvr>
</p:sld>
</file>

<file path=ppt/theme/theme1.xml><?xml version="1.0" encoding="utf-8"?>
<a:theme xmlns:a="http://schemas.openxmlformats.org/drawingml/2006/main" name="V3Module 2.conduire un entretien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V3Module 2.conduire un entretien.potx</Template>
  <TotalTime>6435</TotalTime>
  <Words>1645</Words>
  <Application>Microsoft Macintosh PowerPoint</Application>
  <PresentationFormat>Affichage à l'écran (4:3)</PresentationFormat>
  <Paragraphs>133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Calisto MT</vt:lpstr>
      <vt:lpstr>Cambria</vt:lpstr>
      <vt:lpstr>Century Gothic</vt:lpstr>
      <vt:lpstr>Verdana</vt:lpstr>
      <vt:lpstr>Wingdings</vt:lpstr>
      <vt:lpstr>Wingdings 2</vt:lpstr>
      <vt:lpstr>V3Module 2.conduire un entretien</vt:lpstr>
      <vt:lpstr>Evaluation avec le patient de son parcours ETP</vt:lpstr>
      <vt:lpstr>L’évaluation partagée</vt:lpstr>
      <vt:lpstr>Présentation PowerPoint</vt:lpstr>
      <vt:lpstr>Les composantes de l’évaluation partagée</vt:lpstr>
      <vt:lpstr>  Avant l’entretien …                           </vt:lpstr>
      <vt:lpstr>Les six tâches du soignant éducateur ou de la soignante éducatrice</vt:lpstr>
      <vt:lpstr>1 - Ecouter</vt:lpstr>
      <vt:lpstr>2 – Susciter un questionnement auto réflexif</vt:lpstr>
      <vt:lpstr>3 - Valider l’expérience de la personne</vt:lpstr>
      <vt:lpstr>4 - Inviter la personne à consolider ses acquis</vt:lpstr>
      <vt:lpstr>5 - Valoriser la personne…</vt:lpstr>
      <vt:lpstr>6 - Rédiger le compte rendu de l’entretien</vt:lpstr>
      <vt:lpstr>Le compte rendu…</vt:lpstr>
      <vt:lpstr>Le compte rendu…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partagée - Module 5 ETP</dc:title>
  <dc:subject/>
  <dc:creator>Maryline Rébillon</dc:creator>
  <cp:keywords/>
  <dc:description>copyright COMMENT DIRE, 2012-2023</dc:description>
  <cp:lastModifiedBy>Bery VIGY</cp:lastModifiedBy>
  <cp:revision>394</cp:revision>
  <cp:lastPrinted>2019-10-01T21:11:33Z</cp:lastPrinted>
  <dcterms:created xsi:type="dcterms:W3CDTF">2012-11-03T07:44:20Z</dcterms:created>
  <dcterms:modified xsi:type="dcterms:W3CDTF">2023-05-14T10:35:17Z</dcterms:modified>
  <cp:category/>
</cp:coreProperties>
</file>