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478" r:id="rId2"/>
    <p:sldId id="479" r:id="rId3"/>
    <p:sldId id="480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500" r:id="rId15"/>
    <p:sldId id="491" r:id="rId16"/>
    <p:sldId id="492" r:id="rId17"/>
    <p:sldId id="493" r:id="rId18"/>
    <p:sldId id="494" r:id="rId19"/>
    <p:sldId id="495" r:id="rId20"/>
    <p:sldId id="496" r:id="rId21"/>
    <p:sldId id="497" r:id="rId22"/>
    <p:sldId id="498" r:id="rId23"/>
    <p:sldId id="49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54"/>
    <p:restoredTop sz="94674"/>
  </p:normalViewPr>
  <p:slideViewPr>
    <p:cSldViewPr snapToGrid="0" snapToObjects="1">
      <p:cViewPr varScale="1">
        <p:scale>
          <a:sx n="60" d="100"/>
          <a:sy n="60" d="100"/>
        </p:scale>
        <p:origin x="168" y="1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17F080AD-B19F-5E4A-B6AB-410C21EB80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460C07-D0DB-2540-9F0B-8190EF6D4C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0D3235D-49D0-FE4E-A34F-BBB1D8B43513}" type="datetime1">
              <a:rPr lang="fr-FR" altLang="fr-FR"/>
              <a:pPr>
                <a:defRPr/>
              </a:pPr>
              <a:t>14/05/2023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4F05D0-3612-CC4C-B746-A34431C00C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5200EB-981E-9A4F-BD8B-8E8170C20A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962EE01-FCCD-E144-9318-482F4FA095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31F1A53-A30A-8844-9DCE-9E0C26FC81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351BC4-40F2-DE49-9247-47ED10EA9F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ACC9B84-F592-444B-A0B1-1551AFEFFC4F}" type="datetime1">
              <a:rPr lang="fr-FR" altLang="fr-FR"/>
              <a:pPr>
                <a:defRPr/>
              </a:pPr>
              <a:t>14/05/2023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25F3D15-C4B3-6441-BB72-7B55486808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A28C75E1-6D0F-C547-8BC1-20F6972EC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92E69A-ACB8-D141-B6B3-E18BE6AE963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A3888C0-3C19-DF4A-A9CD-9B143C3DF2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DD30D5C-2D85-794B-9715-461C45CF1C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BA4DC825-FC27-134D-A0AB-C937DAABE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776413F-3413-524C-97F6-B05F763D3892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4756F61-30FB-7342-8052-117C4E069B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0563741-D75F-2346-A2B0-7706ADBE5A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96F43CE1-48B9-D946-8554-3F3715B324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CF607B7-0DF0-C346-9A50-DCE64EEC585A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3010" name="Rectangle 7">
            <a:extLst>
              <a:ext uri="{FF2B5EF4-FFF2-40B4-BE49-F238E27FC236}">
                <a16:creationId xmlns:a16="http://schemas.microsoft.com/office/drawing/2014/main" id="{150F7E72-5907-8345-B20F-21C976580F3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4B7A1099-B25C-444B-9F25-DF2B612D9860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10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E646BFE-4549-874F-B16D-76FE1DC1D3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D312307D-D642-2840-84C6-D60F348FF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Cette maladie, qu</a:t>
            </a:r>
            <a:r>
              <a:rPr lang="ja-JP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est-ce qu</a:t>
            </a:r>
            <a:r>
              <a:rPr lang="ja-JP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elle lui a fait ? Qu</a:t>
            </a:r>
            <a:r>
              <a:rPr lang="ja-JP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est-ce qu</a:t>
            </a:r>
            <a:r>
              <a:rPr lang="ja-JP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il en a fait ? Qu</a:t>
            </a:r>
            <a:r>
              <a:rPr lang="ja-JP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est-ce qu</a:t>
            </a:r>
            <a:r>
              <a:rPr lang="ja-JP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il aimerait en faire ?</a:t>
            </a:r>
            <a:endParaRPr lang="fr-FR" altLang="fr-FR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F49B31A6-B800-EA4D-8A8D-6B8E9090C5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D758B5-FF6F-614A-8144-D4E54D26B2AB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5058" name="Rectangle 7">
            <a:extLst>
              <a:ext uri="{FF2B5EF4-FFF2-40B4-BE49-F238E27FC236}">
                <a16:creationId xmlns:a16="http://schemas.microsoft.com/office/drawing/2014/main" id="{CA6E183E-F8E2-D044-A67C-EE08FA597F7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E537EC7B-FA3B-6E40-83FF-AD21B976F8C0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11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C3019C87-8E3C-0848-962C-2FECD44A32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29043340-738D-A44A-B5F0-C29C17253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Cette dimension est une phase dynamique invitant à un dialogue dans un climat de confiance sur un projet commun au deux interlocuteurs : un projet de soin qui va être soutenu de part et d</a:t>
            </a:r>
            <a:r>
              <a:rPr lang="ja-JP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autre par un appui éducatif.</a:t>
            </a:r>
            <a:endParaRPr lang="fr-FR" altLang="fr-FR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0307D1D0-A1FC-1448-81A5-5EF9650B86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7C1544-6C61-3B48-893E-14A92E046686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7106" name="Rectangle 7">
            <a:extLst>
              <a:ext uri="{FF2B5EF4-FFF2-40B4-BE49-F238E27FC236}">
                <a16:creationId xmlns:a16="http://schemas.microsoft.com/office/drawing/2014/main" id="{BB9E3492-E48A-784E-8411-D9DE1D7EAA7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64B8CEB-D952-AD48-B788-2D6D40668C38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806530F-F65F-7541-A7B6-B4D03ABE32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D2D2FC50-D531-8D4B-8134-67DFE9508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fr-FR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Il s</a:t>
            </a:r>
            <a:r>
              <a:rPr lang="ja-JP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agira ensuite de transposer tout cela dans un </a:t>
            </a:r>
            <a:r>
              <a:rPr lang="fr-FR" altLang="ja-JP" b="1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projet pédagogique partagé 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lors de l</a:t>
            </a:r>
            <a:r>
              <a:rPr lang="ja-JP" altLang="fr-FR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étape de la définition avec le patient de son programme éducatif personnalisé.</a:t>
            </a:r>
            <a:endParaRPr lang="fr-FR" altLang="fr-FR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20845133-BA32-7342-8647-F30353591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1004EA8-2489-8E44-8FDF-6B6B63E99D29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9154" name="Rectangle 7">
            <a:extLst>
              <a:ext uri="{FF2B5EF4-FFF2-40B4-BE49-F238E27FC236}">
                <a16:creationId xmlns:a16="http://schemas.microsoft.com/office/drawing/2014/main" id="{A4F4A6B8-7DDB-CD41-8869-2F542631DF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9580BC7-54ED-B34F-BA48-C483163F5CD9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26BDB93-F2F1-7845-A55F-5EE4A66A84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4AFE8F3A-645D-5C45-A70E-38F2D7BF3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A44A9D81-21F1-954A-9886-1FCB86A013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AEA64C0-B24E-B247-A3A6-FA054941C94A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8370" name="Rectangle 7">
            <a:extLst>
              <a:ext uri="{FF2B5EF4-FFF2-40B4-BE49-F238E27FC236}">
                <a16:creationId xmlns:a16="http://schemas.microsoft.com/office/drawing/2014/main" id="{2CDDA1EF-9784-FE4A-BB67-DDEECFF9FF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F81187AC-1265-D341-B384-1781C03A5244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35E8A1B-B53D-3E47-AD8D-6557221C3D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0AE67B00-3C5E-FD4B-8584-6FB80D9C75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>
            <a:extLst>
              <a:ext uri="{FF2B5EF4-FFF2-40B4-BE49-F238E27FC236}">
                <a16:creationId xmlns:a16="http://schemas.microsoft.com/office/drawing/2014/main" id="{4BD4B3D0-356D-6749-B23E-74B6655D0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AC36B3F-7DA1-AE4A-92C4-DDD61417D5E7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0418" name="Rectangle 7">
            <a:extLst>
              <a:ext uri="{FF2B5EF4-FFF2-40B4-BE49-F238E27FC236}">
                <a16:creationId xmlns:a16="http://schemas.microsoft.com/office/drawing/2014/main" id="{23A15B06-4019-594C-86F1-BB703841AEF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C8DA6A5-D2FF-9D48-BD91-22DE2F0EAC5F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C0AA8FDB-07D9-EC4C-9910-1536B937A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731E9607-52F3-3740-B37D-7A2045503D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E5AA3DFF-5458-AD4E-9619-A9D7813DB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77EA221-D37C-8147-9F10-9DF66883F742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6626" name="Rectangle 7">
            <a:extLst>
              <a:ext uri="{FF2B5EF4-FFF2-40B4-BE49-F238E27FC236}">
                <a16:creationId xmlns:a16="http://schemas.microsoft.com/office/drawing/2014/main" id="{7ABD9CB2-EEFE-094F-8563-0E76CDF1268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C600F412-59D6-8441-B304-2970AF7A329A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2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1DFE1D29-1933-B843-89D6-0CEB238F8C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DAAB4A0F-CCF8-3C45-B5FA-0F09E1F27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Exemples de </a:t>
            </a:r>
            <a:r>
              <a:rPr lang="fr-FR" altLang="fr-FR" b="1">
                <a:ea typeface="ＭＳ Ｐゴシック" panose="020B0600070205080204" pitchFamily="34" charset="-128"/>
              </a:rPr>
              <a:t>compétences d</a:t>
            </a:r>
            <a:r>
              <a:rPr lang="ja-JP" altLang="fr-FR" b="1">
                <a:ea typeface="ＭＳ Ｐゴシック" panose="020B0600070205080204" pitchFamily="34" charset="-128"/>
              </a:rPr>
              <a:t>’</a:t>
            </a:r>
            <a:r>
              <a:rPr lang="fr-FR" altLang="ja-JP" b="1">
                <a:ea typeface="ＭＳ Ｐゴシック" panose="020B0600070205080204" pitchFamily="34" charset="-128"/>
              </a:rPr>
              <a:t>auto soins </a:t>
            </a:r>
            <a:r>
              <a:rPr lang="fr-FR" altLang="ja-JP">
                <a:ea typeface="ＭＳ Ｐゴシック" panose="020B0600070205080204" pitchFamily="34" charset="-128"/>
              </a:rPr>
              <a:t>: Soulager les symptômes, prendre en compte les résultats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une auto-surveillance ou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une auto-mesure, adapter des doses de médicaments, initier un auto-traitement, réaliser des gestes techniques et des soins, mettre en œuvre les modifications à son mode de vie, prévenir des complications évitables, faire face aux problèmes occasionnés par la maladie.</a:t>
            </a:r>
          </a:p>
          <a:p>
            <a:pPr eaLnBrk="1" hangingPunct="1"/>
            <a:endParaRPr lang="fr-FR" altLang="ja-JP">
              <a:ea typeface="ＭＳ Ｐゴシック" panose="020B0600070205080204" pitchFamily="34" charset="-128"/>
            </a:endParaRPr>
          </a:p>
          <a:p>
            <a:pPr eaLnBrk="1" hangingPunct="1"/>
            <a:r>
              <a:rPr lang="fr-FR" altLang="ja-JP">
                <a:ea typeface="ＭＳ Ｐゴシック" panose="020B0600070205080204" pitchFamily="34" charset="-128"/>
              </a:rPr>
              <a:t>Les </a:t>
            </a:r>
            <a:r>
              <a:rPr lang="fr-FR" altLang="ja-JP" b="1">
                <a:ea typeface="ＭＳ Ｐゴシック" panose="020B0600070205080204" pitchFamily="34" charset="-128"/>
              </a:rPr>
              <a:t>compétences psychosociales </a:t>
            </a:r>
            <a:r>
              <a:rPr lang="fr-FR" altLang="ja-JP">
                <a:ea typeface="ＭＳ Ｐゴシック" panose="020B0600070205080204" pitchFamily="34" charset="-128"/>
              </a:rPr>
              <a:t>visées concernent les grandes décisions que les gens ont à prendre dans leur vie en fonction des contraintes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une maladie chronique ou de ses soins (ex : hémodialyse).</a:t>
            </a:r>
          </a:p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Par exemple : </a:t>
            </a:r>
            <a:r>
              <a:rPr lang="fr-FR" altLang="fr-FR" b="1">
                <a:ea typeface="ＭＳ Ｐゴシック" panose="020B0600070205080204" pitchFamily="34" charset="-128"/>
              </a:rPr>
              <a:t>Laurence</a:t>
            </a:r>
            <a:r>
              <a:rPr lang="fr-FR" altLang="fr-FR">
                <a:ea typeface="ＭＳ Ｐゴシック" panose="020B0600070205080204" pitchFamily="34" charset="-128"/>
              </a:rPr>
              <a:t>, coiffeuse, était en train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acheter un salon, mais depuis qu’elle sait qu’elle a une sclérose en plaques, elle se demande si cela ne serait pas mieux qu’elle passe un concours de la fonction publique. </a:t>
            </a:r>
            <a:r>
              <a:rPr lang="fr-FR" altLang="ja-JP" b="1">
                <a:ea typeface="ＭＳ Ｐゴシック" panose="020B0600070205080204" pitchFamily="34" charset="-128"/>
              </a:rPr>
              <a:t>Alex</a:t>
            </a:r>
            <a:r>
              <a:rPr lang="fr-FR" altLang="ja-JP">
                <a:ea typeface="ＭＳ Ｐゴシック" panose="020B0600070205080204" pitchFamily="34" charset="-128"/>
              </a:rPr>
              <a:t> a une maladie rénale, elle a 31 ans, il serait préférable selon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équipe médicale qu’elle conduise une grossesse le plus rapidement possible alors qu’elle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avait programmée dans trois ans.</a:t>
            </a:r>
          </a:p>
          <a:p>
            <a:pPr eaLnBrk="1" hangingPunct="1"/>
            <a:r>
              <a:rPr lang="fr-FR" altLang="fr-FR" b="1">
                <a:ea typeface="ＭＳ Ｐゴシック" panose="020B0600070205080204" pitchFamily="34" charset="-128"/>
              </a:rPr>
              <a:t>Nicolas</a:t>
            </a:r>
            <a:r>
              <a:rPr lang="fr-FR" altLang="fr-FR">
                <a:ea typeface="ＭＳ Ｐゴシック" panose="020B0600070205080204" pitchFamily="34" charset="-128"/>
              </a:rPr>
              <a:t> veut se remarier, il ne sait pas comment dire à sa future épouse qu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il a une LMC ni comment aborder son avenir. </a:t>
            </a: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5CFED500-0F9B-AC4D-95EC-F05F7CFC1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2C97DF0-0273-7F49-B49B-32790D085F81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8674" name="Rectangle 7">
            <a:extLst>
              <a:ext uri="{FF2B5EF4-FFF2-40B4-BE49-F238E27FC236}">
                <a16:creationId xmlns:a16="http://schemas.microsoft.com/office/drawing/2014/main" id="{20562FD8-ECFD-8443-B700-617CE94A547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7C438FEE-C87E-464D-B9D5-027298847FBC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527CD47-B9DC-B244-A2F2-8E652DFDB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D58FC34-987D-8044-97E2-D415C48BC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C429D32-8B4C-BE41-AD41-CCB407991D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9C24EC5-FBB7-DE40-AB0E-80226231BC4C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0722" name="Rectangle 7">
            <a:extLst>
              <a:ext uri="{FF2B5EF4-FFF2-40B4-BE49-F238E27FC236}">
                <a16:creationId xmlns:a16="http://schemas.microsoft.com/office/drawing/2014/main" id="{7B8B7E45-5664-8147-B60A-B0C45463AD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B42D5606-A888-E445-BD56-241136381B47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4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CDBFA244-7791-5E4A-B441-F83B888F65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D17CCD5-1984-894B-8E00-5D4982AB62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49B16262-AC7B-EF4D-A961-B304CD1BD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B97A3D3-9E3E-F44F-ABC5-D9D31D3591DB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2770" name="Rectangle 7">
            <a:extLst>
              <a:ext uri="{FF2B5EF4-FFF2-40B4-BE49-F238E27FC236}">
                <a16:creationId xmlns:a16="http://schemas.microsoft.com/office/drawing/2014/main" id="{965B4EE7-7394-9240-995C-FBFCA6C7E43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17AADCE4-6268-4F41-8D68-A079DF11E1E8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5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1A5AADBA-D1FD-2842-8BE2-F1BDB3233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1D53DEE-F006-FF46-A812-FF6598F0B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Il se peut que le patient aborde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autres problèmes de santé qu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il juge prioritaire par rapport à son diabète. Il s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agit la plupart du temps de douleurs,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insomnie, de fatigues ou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un épisode aïgu qui les a marqué (ex: hospitalisation).</a:t>
            </a: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BAFC341F-9453-D64C-90C9-DD77EFC98E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358C35-0F78-A445-A7F3-D44B4F9B0A89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4818" name="Rectangle 7">
            <a:extLst>
              <a:ext uri="{FF2B5EF4-FFF2-40B4-BE49-F238E27FC236}">
                <a16:creationId xmlns:a16="http://schemas.microsoft.com/office/drawing/2014/main" id="{CB856AB1-B53B-8C45-B50A-0261C6434CD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53A589DC-143C-5745-B86E-42EF833D15E2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6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F1F615B-E1EC-744B-BAE7-3F20AF562A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643B464-C9D9-4F48-BF6F-3C7911B7B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Il ne s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agit pas de demander à une personne quelle profession elle exerce mais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explorer par exemple les liens entre les contraintes de cette profession et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organisation par exemple des repas pris à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extérieur du domicile, les conflits de priorités, les obstacles et les facilitateurs au soin…</a:t>
            </a: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AAFBC1E6-366D-684E-9356-3D5E95718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78DD45-67C7-174E-838E-0A01898DF018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6866" name="Rectangle 7">
            <a:extLst>
              <a:ext uri="{FF2B5EF4-FFF2-40B4-BE49-F238E27FC236}">
                <a16:creationId xmlns:a16="http://schemas.microsoft.com/office/drawing/2014/main" id="{CDAD307A-1072-7641-9E52-752F6FF467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3040F205-8CAE-C847-88F8-5FA6628E2544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7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5DF5ABF-1C70-0845-9B17-8D57185B85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C5A5688-22FC-3040-8FF4-328872EB3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solidFill>
                  <a:srgbClr val="FF0000"/>
                </a:solidFill>
                <a:ea typeface="ＭＳ Ｐゴシック" panose="020B0600070205080204" pitchFamily="34" charset="-128"/>
              </a:rPr>
              <a:t>Le désir d</a:t>
            </a:r>
            <a:r>
              <a:rPr lang="ja-JP" altLang="fr-FR">
                <a:solidFill>
                  <a:srgbClr val="FF0000"/>
                </a:solidFill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FF0000"/>
                </a:solidFill>
                <a:ea typeface="ＭＳ Ｐゴシック" panose="020B0600070205080204" pitchFamily="34" charset="-128"/>
              </a:rPr>
              <a:t>enfant est aussi un élément important à prendre en compte en termes d</a:t>
            </a:r>
            <a:r>
              <a:rPr lang="ja-JP" altLang="fr-FR">
                <a:solidFill>
                  <a:srgbClr val="FF0000"/>
                </a:solidFill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solidFill>
                  <a:srgbClr val="FF0000"/>
                </a:solidFill>
                <a:ea typeface="ＭＳ Ｐゴシック" panose="020B0600070205080204" pitchFamily="34" charset="-128"/>
              </a:rPr>
              <a:t>informations à délivrer ou de fausses croyances à réduire.</a:t>
            </a:r>
          </a:p>
          <a:p>
            <a:pPr eaLnBrk="1" hangingPunct="1"/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8A6D7091-2FFB-5E41-84E6-13E1874E8A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72F0C6-28FD-9141-9038-D36C3FAB6E61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8914" name="Rectangle 7">
            <a:extLst>
              <a:ext uri="{FF2B5EF4-FFF2-40B4-BE49-F238E27FC236}">
                <a16:creationId xmlns:a16="http://schemas.microsoft.com/office/drawing/2014/main" id="{7A6179B2-A8C0-9C4C-9816-52B65BA6CD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BD61BEA0-5F41-B945-B76D-2BC5891219A6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8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7C16104-2D11-D44E-852F-653A8D40EC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5C72BFC-54E5-E044-A8F3-BFAD7112C8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>
                <a:ea typeface="ＭＳ Ｐゴシック" panose="020B0600070205080204" pitchFamily="34" charset="-128"/>
              </a:rPr>
              <a:t>Il est important de prendre en compte les représentations et les croyances que le patient à construit sur sa maladie et sur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opportunité des soins (ex: me soigner du diabète, cela sert à rien, ma mère est décédé du diabète, le frère de ma mère). Il est essentiel de ne pas intervenir sur ses croyances mais de les garder à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esprit car elles seront à prendre en compte ultérieurement lors des séances d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>
                <a:ea typeface="ＭＳ Ｐゴシック" panose="020B0600070205080204" pitchFamily="34" charset="-128"/>
              </a:rPr>
              <a:t>ETP. De fait, chaque patient a sa théorie de la maladie dont il est atteint et de ses traitements).Il en va de même pour l’entourage qui a ses propres représentations et croyance sur  la leucémie par exemple.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B1589B8-239D-5641-A537-390BD5EFF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10464A9-D205-8F41-8DD6-AF833110E313}" type="slidenum">
              <a:rPr lang="fr-FR" altLang="fr-F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0962" name="Rectangle 7">
            <a:extLst>
              <a:ext uri="{FF2B5EF4-FFF2-40B4-BE49-F238E27FC236}">
                <a16:creationId xmlns:a16="http://schemas.microsoft.com/office/drawing/2014/main" id="{126785BC-8029-DC41-8E75-7F4BD447D27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</a:pPr>
            <a:fld id="{AFB5B0E6-0C9E-7D46-9E8C-560ECC21FB15}" type="slidenum">
              <a:rPr lang="fr-FR" altLang="fr-FR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9</a:t>
            </a:fld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C784B99-C5CD-9343-8751-0F961CFD4F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2BB860CF-C756-E246-90CF-A3349BE3E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rtlCol="0"/>
          <a:lstStyle/>
          <a:p>
            <a:pPr eaLnBrk="1" hangingPunct="1">
              <a:lnSpc>
                <a:spcPct val="80000"/>
              </a:lnSpc>
              <a:defRPr/>
            </a:pP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FC3806-F544-884C-8E04-6FED3B229E8A}"/>
              </a:ext>
            </a:extLst>
          </p:cNvPr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ED4DA-71C5-9146-95F2-49F8BE9CCD97}"/>
              </a:ext>
            </a:extLst>
          </p:cNvPr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6" name="Image 6">
            <a:extLst>
              <a:ext uri="{FF2B5EF4-FFF2-40B4-BE49-F238E27FC236}">
                <a16:creationId xmlns:a16="http://schemas.microsoft.com/office/drawing/2014/main" id="{D72CC177-8FCB-E743-9BBE-43842165C7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68288"/>
            <a:ext cx="23114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023E6B1-B688-1342-A5B1-254F1CEC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D01517-4695-934A-A041-AA796EE76197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13913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CFB881-B651-8245-84B1-1CCA1A580E00}"/>
              </a:ext>
            </a:extLst>
          </p:cNvPr>
          <p:cNvSpPr txBox="1">
            <a:spLocks/>
          </p:cNvSpPr>
          <p:nvPr userDrawn="1"/>
        </p:nvSpPr>
        <p:spPr>
          <a:xfrm>
            <a:off x="457200" y="254000"/>
            <a:ext cx="7388225" cy="5905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F172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dirty="0"/>
              <a:t>Cliquez et modifiez le titre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C7BAE7D-118E-424B-A8AD-E4281E5825CC}"/>
              </a:ext>
            </a:extLst>
          </p:cNvPr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9E73657-3882-6042-B9CF-E9EF79850967}"/>
              </a:ext>
            </a:extLst>
          </p:cNvPr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8" name="Image 8">
            <a:extLst>
              <a:ext uri="{FF2B5EF4-FFF2-40B4-BE49-F238E27FC236}">
                <a16:creationId xmlns:a16="http://schemas.microsoft.com/office/drawing/2014/main" id="{9E16EDBF-99BF-C14E-A59B-DCE1B26CA4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88925"/>
            <a:ext cx="76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1509044"/>
            <a:ext cx="3566160" cy="262575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1509044"/>
            <a:ext cx="3566160" cy="46171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F3B1542C-91C5-CC4E-B87B-654DE8D3D09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088188" y="6288088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CD0C07E-638D-254B-9CA1-9EC286C7F6EE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3A1F0FA0-9058-6F4D-9748-CFA8F3B01A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5B48524-F592-264A-BC21-D4B3CC0CCE0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0633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C68DBA-7680-EF49-90D5-6A8F54A66CE1}"/>
              </a:ext>
            </a:extLst>
          </p:cNvPr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5830360-E7CE-BF47-8767-83856257FB0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115175" y="6356350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B264F63-D10B-4D4C-9F54-BF8E6D43F231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C19B9011-2675-5744-9309-B2EBA3828F1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46E5-077B-2047-9BDE-8B1BEF900E1A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357840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C133B0-3F58-BA49-ACB1-4CEF9270453F}"/>
              </a:ext>
            </a:extLst>
          </p:cNvPr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4" name="Image 8">
            <a:extLst>
              <a:ext uri="{FF2B5EF4-FFF2-40B4-BE49-F238E27FC236}">
                <a16:creationId xmlns:a16="http://schemas.microsoft.com/office/drawing/2014/main" id="{1F6E967E-EF59-6F45-97BD-BD1DB45997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88925"/>
            <a:ext cx="76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F4744242-63FE-7B4B-8046-51CF6E37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88188" y="6356350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19CBF3B-5B95-184F-9271-8F8C0D09E875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6DD6C29-7AFA-A849-9A47-C64159DAFB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E063BAA-883E-A641-BB5F-088DACC794F1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48776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6671FB-3BD4-DE47-A8F8-2D750E04C247}"/>
              </a:ext>
            </a:extLst>
          </p:cNvPr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FD73DD06-AF5C-AC4B-89E7-E9201239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5175" y="6315075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345593C-BAFC-2A4B-AA31-39F6A17A6EBA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38DB5-850E-8445-9818-47A4FF6F34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5B2C-3EDA-364B-9E2E-D49D7FCFE995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84070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DC2896-63B9-F64A-8EB4-B80CBF25D4FC}"/>
              </a:ext>
            </a:extLst>
          </p:cNvPr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91EE9EB-4E73-994A-B2EC-40BF279C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240121F-FACE-0345-A8E8-56CD597494EC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5ABE6-490A-1543-B6E2-2811A47D0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807DB-EAAC-9B49-8F07-B7FC96FDC286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4686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C29D8A-F0D5-E846-B7C7-1232CCB53ABC}"/>
              </a:ext>
            </a:extLst>
          </p:cNvPr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  <a:endParaRPr noProof="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7570EF8-3DCD-1546-88D2-A06A2D2A2D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2C81-2F39-B34F-A5C3-9D9D6932AFAE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955542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0D9E52-9BD9-A747-BEFC-92B3A3512287}"/>
              </a:ext>
            </a:extLst>
          </p:cNvPr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7F018E8-E9A8-8544-93FE-9D87C7AA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0400" y="6273800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2347B99-589C-D44A-B469-922F47201E80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C91AE-BE5D-F449-99EA-63DBA77A82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951FE-EBAF-B84C-B5DF-213ADBC9FDC5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47692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21082C-1260-564A-B622-88F37BFBF4BA}"/>
              </a:ext>
            </a:extLst>
          </p:cNvPr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/>
              <a:t>Faire glisser l'image vers l'espace réservé ou cliquer sur l'icône pour l'ajouter</a:t>
            </a:r>
            <a:endParaRPr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C7057548-C43A-A14A-901A-10F2D44B276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010400" y="6273800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271602-5BF7-DD49-A90E-CE14519360B7}" type="datetime1">
              <a:rPr lang="fr-FR" altLang="fr-FR"/>
              <a:pPr>
                <a:defRPr/>
              </a:pPr>
              <a:t>14/05/2023</a:t>
            </a:fld>
            <a:endParaRPr lang="en-US" altLang="fr-FR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0D78BDDB-5E41-184A-A689-0E3A6894242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1574F-9C50-2C48-A81D-D49B5A455C1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43676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C43E1A-DEA6-104E-B79B-504009C38F8E}"/>
              </a:ext>
            </a:extLst>
          </p:cNvPr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0F1D38E-DCF4-5D46-9771-2E0B81412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10400" y="6315075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A8C2F97-6265-5047-A89F-452AAFDD5857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B927-191F-BF4C-9E95-2C47785E1C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1555-AEC3-414C-8B70-140A698D4D1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4095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8BFAC3-DAC3-3D4F-BAEA-1E5DD2AFA6DA}"/>
              </a:ext>
            </a:extLst>
          </p:cNvPr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9AD836-FDFF-614E-99EE-4F2BB38C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75500" y="6326188"/>
            <a:ext cx="1752600" cy="365125"/>
          </a:xfrm>
        </p:spPr>
        <p:txBody>
          <a:bodyPr/>
          <a:lstStyle>
            <a:lvl1pPr>
              <a:defRPr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89226B1-9EB0-C349-8C05-B6B42244B5F9}" type="datetime1">
              <a:rPr lang="fr-FR" altLang="fr-FR"/>
              <a:pPr>
                <a:defRPr/>
              </a:pPr>
              <a:t>14/05/2023</a:t>
            </a:fld>
            <a:endParaRPr lang="en-US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E08B0-AF47-3A4A-AD5F-50B94171F5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38F4-DD2C-6E41-B2D3-FA02CCA106CB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13579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EFE4B39-917E-0549-B069-BC66B1FF66B5}"/>
              </a:ext>
            </a:extLst>
          </p:cNvPr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EA3DE3F-A765-5441-8DBD-D6A456DD960C}"/>
              </a:ext>
            </a:extLst>
          </p:cNvPr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D7A39-A7D4-F14E-8AED-F3068DF93DAE}"/>
              </a:ext>
            </a:extLst>
          </p:cNvPr>
          <p:cNvSpPr txBox="1">
            <a:spLocks/>
          </p:cNvSpPr>
          <p:nvPr userDrawn="1"/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2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endParaRPr lang="en-US" dirty="0"/>
          </a:p>
        </p:txBody>
      </p:sp>
      <p:pic>
        <p:nvPicPr>
          <p:cNvPr id="7" name="Image 9">
            <a:extLst>
              <a:ext uri="{FF2B5EF4-FFF2-40B4-BE49-F238E27FC236}">
                <a16:creationId xmlns:a16="http://schemas.microsoft.com/office/drawing/2014/main" id="{8A6F81EF-2850-A94B-8EA9-9C6E065EB9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88925"/>
            <a:ext cx="76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438"/>
            <a:ext cx="6508750" cy="483872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198" y="253276"/>
            <a:ext cx="7615239" cy="591274"/>
          </a:xfrm>
          <a:noFill/>
          <a:ln>
            <a:noFill/>
          </a:ln>
        </p:spPr>
        <p:txBody>
          <a:bodyPr/>
          <a:lstStyle>
            <a:lvl1pPr>
              <a:defRPr lang="fr-FR" sz="2800" kern="1200" dirty="0" smtClean="0">
                <a:ln>
                  <a:noFill/>
                </a:ln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27944C3-F309-3547-AC0E-B4F2829696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14D7269-3E10-F342-AE1C-34B8CC7E9C5E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98C03C9-7D4B-BC49-96CE-20A6F8BAE4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36DCD0C-DA12-5D42-AE58-DF9D120AA861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200568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A1F352F-AD3D-564D-86B8-73CA945AA4AE}"/>
              </a:ext>
            </a:extLst>
          </p:cNvPr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67987D-0BEA-EF4C-927A-0D36A6C15115}"/>
              </a:ext>
            </a:extLst>
          </p:cNvPr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CC974265-F75A-EB49-9989-156DFFDB5F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68288"/>
            <a:ext cx="2563812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30D7BCF-2D33-E04C-B592-53BD17DE3B1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68E4C4-E0D4-EB40-938C-D9B29AEAD21D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374AB7-603B-E446-8EA6-86C0C65B77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 algn="l">
              <a:defRPr sz="11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AE038DE-0164-C74F-9D7A-3AF8E36452CA}" type="slidenum">
              <a:rPr lang="en-US" altLang="fr-FR"/>
              <a:pPr>
                <a:defRPr/>
              </a:pPr>
              <a:t>‹N°›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73541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DC794C-D769-C64E-8FA5-956ADD1FE2A9}"/>
              </a:ext>
            </a:extLst>
          </p:cNvPr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3563E8-F605-A646-ACCE-13AB6997094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 algn="l"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6D3E093-AF2C-5C4C-8AC7-6457160D516F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F86B2A-039F-904E-907F-09D2D9DDF4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A89F-124F-714C-B582-433DBF6FE5B2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29893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FEFA1A-0504-F943-88D0-8ADD4A9F05DE}"/>
              </a:ext>
            </a:extLst>
          </p:cNvPr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992B33-A2C0-6343-B92F-E3573C52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94A88-9242-E944-B0DD-C7D8C4C6D83E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A7823-58CF-DB49-B93B-328A4A9ED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430F-0738-4E42-BF65-CE1F736E2398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643223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3EA95CA-DC79-7A43-8F01-6C57FF9C0C74}"/>
              </a:ext>
            </a:extLst>
          </p:cNvPr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fr-FR" noProof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AEE8C-C87E-5A47-B0DD-B148861696B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E880E-87A9-004E-BC93-79505C1EA79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0509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9C0435-02FE-D747-A3B6-3E718B062D62}"/>
              </a:ext>
            </a:extLst>
          </p:cNvPr>
          <p:cNvSpPr/>
          <p:nvPr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C905EDC-9A53-6946-934F-4E8B60911488}"/>
              </a:ext>
            </a:extLst>
          </p:cNvPr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8">
            <a:extLst>
              <a:ext uri="{FF2B5EF4-FFF2-40B4-BE49-F238E27FC236}">
                <a16:creationId xmlns:a16="http://schemas.microsoft.com/office/drawing/2014/main" id="{52C7C94A-28F7-E345-8A19-5B381B846B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88925"/>
            <a:ext cx="76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922"/>
            <a:ext cx="3566160" cy="47082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1417922"/>
            <a:ext cx="3566160" cy="47082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198" y="253276"/>
            <a:ext cx="7615240" cy="591274"/>
          </a:xfrm>
          <a:noFill/>
          <a:ln>
            <a:solidFill>
              <a:srgbClr val="FFFFFF"/>
            </a:solidFill>
          </a:ln>
        </p:spPr>
        <p:txBody>
          <a:bodyPr/>
          <a:lstStyle>
            <a:lvl1pPr>
              <a:defRPr lang="fr-FR" sz="2800" kern="1200" dirty="0" smtClean="0">
                <a:solidFill>
                  <a:schemeClr val="accent2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B1CDFC0-7E0F-FE47-9FF1-AA565B8E69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330950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2FD1844-CB16-E944-810E-17D287B370E8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4E8654AB-8E97-8545-ABA7-4FB6B01A94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13AFB88-7677-C143-AE03-A8B6F4126154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1824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759D012-0C48-2A47-8C58-7E29A8F0E2DC}"/>
              </a:ext>
            </a:extLst>
          </p:cNvPr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9438C68-4AD3-EB4E-A844-FA22E4004627}"/>
              </a:ext>
            </a:extLst>
          </p:cNvPr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68D0D8-557A-FE4E-9098-848F621018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88925"/>
            <a:ext cx="76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4309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19588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1384309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019588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198" y="253276"/>
            <a:ext cx="7666039" cy="615834"/>
          </a:xfrm>
          <a:ln>
            <a:noFill/>
          </a:ln>
        </p:spPr>
        <p:txBody>
          <a:bodyPr/>
          <a:lstStyle>
            <a:lvl1pPr>
              <a:defRPr sz="2800">
                <a:ln>
                  <a:noFill/>
                </a:ln>
                <a:solidFill>
                  <a:srgbClr val="DF172A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dirty="0"/>
          </a:p>
        </p:txBody>
      </p:sp>
      <p:sp>
        <p:nvSpPr>
          <p:cNvPr id="10" name="Date Placeholder 6">
            <a:extLst>
              <a:ext uri="{FF2B5EF4-FFF2-40B4-BE49-F238E27FC236}">
                <a16:creationId xmlns:a16="http://schemas.microsoft.com/office/drawing/2014/main" id="{9226368A-42EF-CC40-8473-BAE94931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9763" y="6273800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3F0E461-0404-6649-B665-D71D314904EA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8E6A9F67-CC19-D641-9B29-93CB98805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D36C9E6-3BC5-2C43-AA23-6A6D9CF160C7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49696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055925-C599-9648-817B-F3F140B38DC6}"/>
              </a:ext>
            </a:extLst>
          </p:cNvPr>
          <p:cNvSpPr txBox="1">
            <a:spLocks/>
          </p:cNvSpPr>
          <p:nvPr userDrawn="1"/>
        </p:nvSpPr>
        <p:spPr>
          <a:xfrm>
            <a:off x="457200" y="254000"/>
            <a:ext cx="7388225" cy="5905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DF172A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2800" dirty="0"/>
              <a:t>Cliquez et modifiez le titre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26CD6D4-80CC-CA43-8A10-6B9F2BE7569C}"/>
              </a:ext>
            </a:extLst>
          </p:cNvPr>
          <p:cNvCxnSpPr/>
          <p:nvPr userDrawn="1"/>
        </p:nvCxnSpPr>
        <p:spPr>
          <a:xfrm>
            <a:off x="592138" y="844550"/>
            <a:ext cx="7480300" cy="0"/>
          </a:xfrm>
          <a:prstGeom prst="line">
            <a:avLst/>
          </a:prstGeom>
          <a:ln>
            <a:solidFill>
              <a:srgbClr val="DF172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D2AA21E-1BB6-BB44-8D15-0AB10055F99E}"/>
              </a:ext>
            </a:extLst>
          </p:cNvPr>
          <p:cNvSpPr/>
          <p:nvPr userDrawn="1"/>
        </p:nvSpPr>
        <p:spPr>
          <a:xfrm>
            <a:off x="8123238" y="346075"/>
            <a:ext cx="717550" cy="1646238"/>
          </a:xfrm>
          <a:prstGeom prst="rect">
            <a:avLst/>
          </a:prstGeom>
          <a:solidFill>
            <a:schemeClr val="accent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00"/>
          </a:p>
        </p:txBody>
      </p:sp>
      <p:pic>
        <p:nvPicPr>
          <p:cNvPr id="7" name="Image 8">
            <a:extLst>
              <a:ext uri="{FF2B5EF4-FFF2-40B4-BE49-F238E27FC236}">
                <a16:creationId xmlns:a16="http://schemas.microsoft.com/office/drawing/2014/main" id="{658A670F-C89B-B241-AD8B-ACC10F05AD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88925"/>
            <a:ext cx="768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218" y="1252638"/>
            <a:ext cx="7396163" cy="24646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19218" y="3807420"/>
            <a:ext cx="7396163" cy="213137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0AA9F1AF-0988-4E46-A953-2E5ADCD6AA8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985000" y="6300788"/>
            <a:ext cx="1752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35C6601-7306-344A-811B-A580E822E30F}" type="datetime1">
              <a:rPr lang="fr-FR" altLang="fr-FR"/>
              <a:pPr>
                <a:defRPr/>
              </a:pPr>
              <a:t>14/05/2023</a:t>
            </a:fld>
            <a:endParaRPr lang="en-US" altLang="fr-FR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9D2328-2A34-DA4F-AF6E-5978E1ACAB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231188" y="1509713"/>
            <a:ext cx="50641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ACBF4AD-CFBB-9D47-B660-2C39876A82FC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92215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3260BC6-7D7D-4C47-8F32-BA801B4D21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8B55237-844D-474F-ACAC-9EA8ECDE9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C97C0-CC36-CE40-AA75-30A1561F3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03988" y="6356350"/>
            <a:ext cx="1752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 b="0">
                <a:solidFill>
                  <a:schemeClr val="accent2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A8CA80B-7F69-B54F-AA32-A035BADD8BAB}" type="datetime1">
              <a:rPr lang="fr-FR" altLang="fr-FR"/>
              <a:pPr>
                <a:defRPr/>
              </a:pPr>
              <a:t>14/05/2023</a:t>
            </a:fld>
            <a:endParaRPr lang="en-US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C2DC5-EE82-584B-862D-FC8C21EBD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9A0662-5E84-394B-8C11-99123F5C54DA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7" r:id="rId1"/>
    <p:sldLayoutId id="2147486018" r:id="rId2"/>
    <p:sldLayoutId id="2147486019" r:id="rId3"/>
    <p:sldLayoutId id="2147486020" r:id="rId4"/>
    <p:sldLayoutId id="2147486021" r:id="rId5"/>
    <p:sldLayoutId id="2147486022" r:id="rId6"/>
    <p:sldLayoutId id="2147486023" r:id="rId7"/>
    <p:sldLayoutId id="2147486024" r:id="rId8"/>
    <p:sldLayoutId id="2147486025" r:id="rId9"/>
    <p:sldLayoutId id="2147486026" r:id="rId10"/>
    <p:sldLayoutId id="2147486027" r:id="rId11"/>
    <p:sldLayoutId id="2147486028" r:id="rId12"/>
    <p:sldLayoutId id="2147486029" r:id="rId13"/>
    <p:sldLayoutId id="2147486030" r:id="rId14"/>
    <p:sldLayoutId id="2147486031" r:id="rId15"/>
    <p:sldLayoutId id="2147486032" r:id="rId16"/>
    <p:sldLayoutId id="2147486033" r:id="rId17"/>
    <p:sldLayoutId id="2147486034" r:id="rId18"/>
    <p:sldLayoutId id="2147486035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13535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13535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13535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13535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13535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1800"/>
        </a:spcBef>
        <a:spcAft>
          <a:spcPct val="0"/>
        </a:spcAft>
        <a:buClr>
          <a:srgbClr val="F13535"/>
        </a:buClr>
        <a:buSzPct val="100000"/>
        <a:buFont typeface="Wingdings 2" pitchFamily="2" charset="2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F13535"/>
        </a:buClr>
        <a:buSzPct val="100000"/>
        <a:buFont typeface="Wingdings 2" pitchFamily="2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F13535"/>
        </a:buClr>
        <a:buSzPct val="100000"/>
        <a:buFont typeface="Wingdings 2" pitchFamily="2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F13535"/>
        </a:buClr>
        <a:buSzPct val="100000"/>
        <a:buFont typeface="Wingdings 2" pitchFamily="2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F13535"/>
        </a:buClr>
        <a:buSzPct val="100000"/>
        <a:buFont typeface="Wingdings 2" pitchFamily="2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0B0D5E66-F991-1449-94A6-0F590257F2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57550" y="2008188"/>
            <a:ext cx="5624513" cy="1016000"/>
          </a:xfrm>
        </p:spPr>
        <p:txBody>
          <a:bodyPr/>
          <a:lstStyle/>
          <a:p>
            <a:pPr>
              <a:defRPr/>
            </a:pPr>
            <a:r>
              <a:rPr lang="fr-FR" altLang="fr-FR" sz="28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 BILAN ÉDUCATIF PARTAGÉ</a:t>
            </a:r>
            <a:endParaRPr lang="fr-FR" altLang="fr-FR" sz="2800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B964D793-E622-E142-B433-39258394DF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57550" y="3152775"/>
            <a:ext cx="6269038" cy="1447800"/>
          </a:xfrm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Etape 1 de la démarche éducative</a:t>
            </a:r>
          </a:p>
          <a:p>
            <a:pPr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fr-FR" altLang="fr-FR" sz="2400" i="1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Les six tâches du soignant éducateur</a:t>
            </a:r>
          </a:p>
        </p:txBody>
      </p:sp>
      <p:sp>
        <p:nvSpPr>
          <p:cNvPr id="23555" name="Espace réservé du numéro de diapositive 1">
            <a:extLst>
              <a:ext uri="{FF2B5EF4-FFF2-40B4-BE49-F238E27FC236}">
                <a16:creationId xmlns:a16="http://schemas.microsoft.com/office/drawing/2014/main" id="{C9539F8E-7012-9D4B-A389-827BB548E0E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74013" y="6362700"/>
            <a:ext cx="685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</a:pPr>
            <a:fld id="{BE32B973-56C7-0841-96B1-06DB36346A64}" type="slidenum">
              <a:rPr lang="en-US" altLang="fr-FR" sz="1100" b="0" smtClean="0">
                <a:solidFill>
                  <a:srgbClr val="B29F6B"/>
                </a:solidFill>
              </a:rPr>
              <a:pPr algn="l" eaLnBrk="0" hangingPunct="0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fr-FR" sz="1100" b="0">
              <a:solidFill>
                <a:srgbClr val="B29F6B"/>
              </a:solidFill>
            </a:endParaRPr>
          </a:p>
        </p:txBody>
      </p:sp>
      <p:sp>
        <p:nvSpPr>
          <p:cNvPr id="23556" name="Titre 1">
            <a:extLst>
              <a:ext uri="{FF2B5EF4-FFF2-40B4-BE49-F238E27FC236}">
                <a16:creationId xmlns:a16="http://schemas.microsoft.com/office/drawing/2014/main" id="{DBC55ECB-A0D9-B642-8F00-84610549E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215900"/>
            <a:ext cx="5748338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500">
                <a:solidFill>
                  <a:schemeClr val="bg1"/>
                </a:solidFill>
              </a:rPr>
              <a:t>Éducation Thérapeutique </a:t>
            </a:r>
          </a:p>
        </p:txBody>
      </p:sp>
      <p:pic>
        <p:nvPicPr>
          <p:cNvPr id="23557" name="Image 7">
            <a:extLst>
              <a:ext uri="{FF2B5EF4-FFF2-40B4-BE49-F238E27FC236}">
                <a16:creationId xmlns:a16="http://schemas.microsoft.com/office/drawing/2014/main" id="{139407C4-123F-5A40-B851-921C247E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346075"/>
            <a:ext cx="18113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AA12987B-6A41-C947-AF96-518DD90CA401}"/>
              </a:ext>
            </a:extLst>
          </p:cNvPr>
          <p:cNvSpPr txBox="1">
            <a:spLocks/>
          </p:cNvSpPr>
          <p:nvPr/>
        </p:nvSpPr>
        <p:spPr bwMode="auto">
          <a:xfrm>
            <a:off x="3325813" y="4320644"/>
            <a:ext cx="5253037" cy="192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2500" lnSpcReduction="20000"/>
          </a:bodyPr>
          <a:lstStyle>
            <a:lvl1pPr marL="0" indent="0" algn="l" defTabSz="914400" rtl="0" eaLnBrk="1" fontAlgn="base" latinLnBrk="0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30404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430404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 2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Pr. Catherine Tourette-Turgis, </a:t>
            </a:r>
            <a:endParaRPr lang="fr-FR" sz="1400" dirty="0"/>
          </a:p>
          <a:p>
            <a:r>
              <a:rPr lang="fr-FR" sz="1400" dirty="0">
                <a:solidFill>
                  <a:schemeClr val="tx1"/>
                </a:solidFill>
              </a:rPr>
              <a:t>Fondatrice de l’Université des Patients – Sorbonne Université &amp; Titulaire de la chaire Compétences et vulnérabilité – Sorbonne Université.</a:t>
            </a:r>
          </a:p>
          <a:p>
            <a:pPr fontAlgn="auto">
              <a:spcAft>
                <a:spcPts val="0"/>
              </a:spcAft>
              <a:buFont typeface="Calisto MT" pitchFamily="18" charset="0"/>
              <a:buNone/>
              <a:defRPr/>
            </a:pPr>
            <a:r>
              <a:rPr lang="fr-FR" b="1" dirty="0" err="1">
                <a:solidFill>
                  <a:schemeClr val="tx1"/>
                </a:solidFill>
              </a:rPr>
              <a:t>Lennize</a:t>
            </a:r>
            <a:r>
              <a:rPr lang="fr-FR" b="1" dirty="0">
                <a:solidFill>
                  <a:schemeClr val="tx1"/>
                </a:solidFill>
              </a:rPr>
              <a:t> Pereira Paulo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Responsable ETP à C</a:t>
            </a:r>
            <a:r>
              <a:rPr lang="fr-FR" sz="1400" dirty="0">
                <a:solidFill>
                  <a:srgbClr val="FF0000"/>
                </a:solidFill>
              </a:rPr>
              <a:t>O</a:t>
            </a:r>
            <a:r>
              <a:rPr lang="fr-FR" sz="1400" dirty="0">
                <a:solidFill>
                  <a:schemeClr val="tx1"/>
                </a:solidFill>
              </a:rPr>
              <a:t>MMENT DIRE &amp; </a:t>
            </a:r>
            <a:r>
              <a:rPr lang="fr-FR" sz="1400" dirty="0">
                <a:solidFill>
                  <a:srgbClr val="000000"/>
                </a:solidFill>
              </a:rPr>
              <a:t>Chercheure Centre de recherche de la Formation au CNAM, Paris </a:t>
            </a:r>
            <a:r>
              <a:rPr lang="fr-FR" sz="1400" dirty="0">
                <a:solidFill>
                  <a:schemeClr val="tx1"/>
                </a:solidFill>
              </a:rPr>
              <a:t>&amp; Professeure associée, Sorbonne Université.    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Maryline </a:t>
            </a:r>
            <a:r>
              <a:rPr lang="fr-FR" b="1" dirty="0" err="1">
                <a:solidFill>
                  <a:schemeClr val="tx1"/>
                </a:solidFill>
              </a:rPr>
              <a:t>Rébillon</a:t>
            </a:r>
            <a:r>
              <a:rPr lang="fr-FR" sz="1400" dirty="0">
                <a:solidFill>
                  <a:schemeClr val="tx1"/>
                </a:solidFill>
              </a:rPr>
              <a:t>, 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1400" dirty="0">
                <a:solidFill>
                  <a:schemeClr val="tx1"/>
                </a:solidFill>
              </a:rPr>
              <a:t>Directrice de C</a:t>
            </a:r>
            <a:r>
              <a:rPr lang="fr-FR" sz="1400" dirty="0">
                <a:solidFill>
                  <a:srgbClr val="FF0000"/>
                </a:solidFill>
              </a:rPr>
              <a:t>O</a:t>
            </a:r>
            <a:r>
              <a:rPr lang="fr-FR" sz="1400" dirty="0">
                <a:solidFill>
                  <a:schemeClr val="tx1"/>
                </a:solidFill>
              </a:rPr>
              <a:t>MMENT DIRE &amp; Professeure associée, Sorbonne Université.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19B4ED9-C97C-DB45-8F82-B34835C703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19063"/>
            <a:ext cx="6870700" cy="1412875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sz="2800" b="1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Dimension psychoaffective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35CD3DE-EB0F-E346-8FBB-6673705C8EF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828800"/>
            <a:ext cx="7535863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Cette dimension est essentielle pour identifier à la fois les priorités du patient et ses besoins qui apparaîtront en même temps, lors de l’exploration, au soignant-éducateur et au patient lui-même.</a:t>
            </a:r>
          </a:p>
        </p:txBody>
      </p:sp>
      <p:sp>
        <p:nvSpPr>
          <p:cNvPr id="41987" name="Espace réservé du numéro de diapositive 1">
            <a:extLst>
              <a:ext uri="{FF2B5EF4-FFF2-40B4-BE49-F238E27FC236}">
                <a16:creationId xmlns:a16="http://schemas.microsoft.com/office/drawing/2014/main" id="{36744B37-72FE-1F47-941F-C67916972D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9310DE-493F-3A47-A1BD-224310EED8BC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41989" name="Image 7">
            <a:extLst>
              <a:ext uri="{FF2B5EF4-FFF2-40B4-BE49-F238E27FC236}">
                <a16:creationId xmlns:a16="http://schemas.microsoft.com/office/drawing/2014/main" id="{4DEE0768-0930-6744-A623-46ADFB783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D9B441F6-D6D2-5348-A299-40B813102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D6B8EF5-8891-8F45-BC3A-2CBAD70833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03263" y="228600"/>
            <a:ext cx="7450137" cy="1579563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Dimension projet de soin, priorités d’</a:t>
            </a:r>
            <a:r>
              <a:rPr lang="fr-FR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apprentissage</a:t>
            </a:r>
            <a:br>
              <a:rPr lang="fr-FR" altLang="ja-JP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ja-JP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</a:t>
            </a:r>
            <a:r>
              <a:rPr lang="fr-FR" altLang="ja-JP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ce que le patient projette</a:t>
            </a:r>
            <a:endParaRPr lang="fr-FR" altLang="fr-FR" sz="240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EE48C4D-FA86-CB41-A5D3-5BA75846E46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03263" y="2133600"/>
            <a:ext cx="7467600" cy="36655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Cette dimension, qui concerne le projet de soin du patient, synthétise toutes les autres dimensions.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Il s’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agit d’explorer avec le patient son projet, en l’invitant à s’exprimer dans ses mots à lui : prendre soin de soi, se sentir mieux, avoir envie de faire des choses pour sa santé ou pour améliorer sa qualité de vie…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  <a:lumOff val="50000"/>
                </a:schemeClr>
              </a:buClr>
              <a:defRPr/>
            </a:pPr>
            <a:endParaRPr lang="fr-FR" altLang="fr-FR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4035" name="Espace réservé du numéro de diapositive 1">
            <a:extLst>
              <a:ext uri="{FF2B5EF4-FFF2-40B4-BE49-F238E27FC236}">
                <a16:creationId xmlns:a16="http://schemas.microsoft.com/office/drawing/2014/main" id="{3CDC693B-2C93-C144-B6AA-1CF56F25562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7C33EF-1D8A-714D-9BE9-9ED16971C7D7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44037" name="Image 7">
            <a:extLst>
              <a:ext uri="{FF2B5EF4-FFF2-40B4-BE49-F238E27FC236}">
                <a16:creationId xmlns:a16="http://schemas.microsoft.com/office/drawing/2014/main" id="{3DFAB461-EB86-EB4A-BF8F-F77C3947A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EC933CAA-49BA-6E4B-98E0-719B666D0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3595516-6F9E-F048-93E3-AD0694E7380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5338" y="134938"/>
            <a:ext cx="7005637" cy="1412875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sz="2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Dimension projet de soin, </a:t>
            </a:r>
            <a:br>
              <a:rPr lang="fr-FR" altLang="fr-FR" sz="2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priorités d’</a:t>
            </a:r>
            <a:r>
              <a:rPr lang="fr-FR" altLang="ja-JP" sz="2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apprentissage</a:t>
            </a:r>
            <a:endParaRPr lang="fr-FR" altLang="fr-FR" sz="2800" b="1" dirty="0">
              <a:solidFill>
                <a:schemeClr val="accent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E8CF33D-B811-B545-BA48-2DFB2699695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95338" y="1795463"/>
            <a:ext cx="7643812" cy="36655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accent2">
                  <a:lumMod val="50000"/>
                  <a:lumOff val="50000"/>
                </a:schemeClr>
              </a:buClr>
              <a:buFont typeface="Wingdings 2" pitchFamily="2" charset="2"/>
              <a:buNone/>
              <a:defRPr/>
            </a:pPr>
            <a:r>
              <a:rPr lang="fr-FR" altLang="fr-FR" sz="2400" kern="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anose="020B0600070205080204" pitchFamily="34" charset="-128"/>
              </a:rPr>
              <a:t>Cette dimension permet de repérer avec le patient</a:t>
            </a: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anose="020B0600070205080204" pitchFamily="34" charset="-128"/>
              </a:rPr>
              <a:t>  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 quoi les savoirs et quels savoirs,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 quoi les savoirs faire et quels savoirs faire,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en quoi les savoirs être et quels savoirs être,</a:t>
            </a: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accent2">
                  <a:lumMod val="50000"/>
                  <a:lumOff val="50000"/>
                </a:schemeClr>
              </a:buClr>
              <a:buFont typeface="Wingdings 2" pitchFamily="2" charset="2"/>
              <a:buNone/>
              <a:defRPr/>
            </a:pPr>
            <a:r>
              <a:rPr lang="fr-FR" altLang="fr-FR" sz="26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pourraient répondre à ses attentes et selon quelles </a:t>
            </a: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priorités?</a:t>
            </a:r>
          </a:p>
        </p:txBody>
      </p:sp>
      <p:sp>
        <p:nvSpPr>
          <p:cNvPr id="46083" name="Espace réservé du numéro de diapositive 1">
            <a:extLst>
              <a:ext uri="{FF2B5EF4-FFF2-40B4-BE49-F238E27FC236}">
                <a16:creationId xmlns:a16="http://schemas.microsoft.com/office/drawing/2014/main" id="{2ECB4286-C216-E34C-9DAD-F9DEC34131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C35B00C-7E7E-464B-BC0F-2CBC381CE7E2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46085" name="Image 7">
            <a:extLst>
              <a:ext uri="{FF2B5EF4-FFF2-40B4-BE49-F238E27FC236}">
                <a16:creationId xmlns:a16="http://schemas.microsoft.com/office/drawing/2014/main" id="{B0168548-C1D3-C84C-8B0A-28A926F0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1DFA8755-DFBF-B849-ABE3-2777D2258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C9EF6BA-9AE3-3E46-AD28-E5EFE576C71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31863" y="381000"/>
            <a:ext cx="7158037" cy="1128713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sz="2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Synthèse des 5 dimensions du BEP</a:t>
            </a:r>
          </a:p>
        </p:txBody>
      </p:sp>
      <p:pic>
        <p:nvPicPr>
          <p:cNvPr id="48130" name="Image 5">
            <a:extLst>
              <a:ext uri="{FF2B5EF4-FFF2-40B4-BE49-F238E27FC236}">
                <a16:creationId xmlns:a16="http://schemas.microsoft.com/office/drawing/2014/main" id="{64B43509-F168-864C-9D5B-4579965F0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880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Espace réservé du numéro de diapositive 1">
            <a:extLst>
              <a:ext uri="{FF2B5EF4-FFF2-40B4-BE49-F238E27FC236}">
                <a16:creationId xmlns:a16="http://schemas.microsoft.com/office/drawing/2014/main" id="{019AEDF0-52EB-ED4F-A53F-D23FB2027B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FA3C4A2-BBC9-5849-AB32-21375CFB4DBB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48133" name="Image 7">
            <a:extLst>
              <a:ext uri="{FF2B5EF4-FFF2-40B4-BE49-F238E27FC236}">
                <a16:creationId xmlns:a16="http://schemas.microsoft.com/office/drawing/2014/main" id="{D58C38E9-8098-1144-AF30-7B233206D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A6B34716-9D46-E74A-A6D0-82D71CBEF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>
            <a:extLst>
              <a:ext uri="{FF2B5EF4-FFF2-40B4-BE49-F238E27FC236}">
                <a16:creationId xmlns:a16="http://schemas.microsoft.com/office/drawing/2014/main" id="{A6A8A277-0441-2644-81AE-0037BF31F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457408"/>
            <a:ext cx="7313612" cy="703262"/>
          </a:xfrm>
        </p:spPr>
        <p:txBody>
          <a:bodyPr anchor="ctr"/>
          <a:lstStyle/>
          <a:p>
            <a:pPr eaLnBrk="1" hangingPunct="1"/>
            <a:br>
              <a:rPr lang="fr-FR" altLang="fr-FR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fr-FR" altLang="fr-FR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Avant l’entretien …</a:t>
            </a:r>
            <a:r>
              <a:rPr lang="fr-FR" altLang="fr-FR" sz="2800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fr-FR" altLang="fr-FR" sz="2000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fr-FR" altLang="fr-FR" sz="2800" b="1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</a:t>
            </a:r>
            <a:br>
              <a:rPr lang="fr-FR" altLang="fr-FR" sz="2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fr-FR" altLang="fr-FR" sz="2800" i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2" name="Espace réservé du contenu 2">
            <a:extLst>
              <a:ext uri="{FF2B5EF4-FFF2-40B4-BE49-F238E27FC236}">
                <a16:creationId xmlns:a16="http://schemas.microsoft.com/office/drawing/2014/main" id="{89419E7B-99B2-5144-8AA9-1433CABD1C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3381" y="1564482"/>
            <a:ext cx="7532688" cy="4668837"/>
          </a:xfrm>
        </p:spPr>
        <p:txBody>
          <a:bodyPr/>
          <a:lstStyle/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ja-JP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Peut-être au moment de confirmer le rendez-vous </a:t>
            </a:r>
            <a:r>
              <a:rPr lang="fr-FR" altLang="ja-JP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(ou bien juste avant d’ouvrir le BEP si cela n’a pas été possible avant)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 vous ne faîtes pas partie du « cercle de soins » de la personne : recueillir son consentement si vous accéder à son dossier de santé – assurez vous de son identité « INS »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Assurez-vous de son </a:t>
            </a:r>
            <a:r>
              <a:rPr lang="fr-FR" altLang="fr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consentement </a:t>
            </a: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 aussi de la possibilité de son droit de rétractation à tout moment de son parcours.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Evoquez avec la personne le format pour le partage des informations entre les membres de l’équipe éducative, avec son médecin traitant (avec son accord) et avec elle.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Informez la personne de ce qui est partagé et comment </a:t>
            </a:r>
            <a:r>
              <a:rPr lang="fr-FR" alt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(ex : courrier papier, Système d’Information partagé – Messagerie sécurisée </a:t>
            </a: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(Globule, mail sécurisé …), Mon espace santé …)</a:t>
            </a:r>
          </a:p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defRPr/>
            </a:pPr>
            <a:endParaRPr lang="fr-FR" alt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03" name="Espace réservé du numéro de diapositive 1">
            <a:extLst>
              <a:ext uri="{FF2B5EF4-FFF2-40B4-BE49-F238E27FC236}">
                <a16:creationId xmlns:a16="http://schemas.microsoft.com/office/drawing/2014/main" id="{7270E0B0-CA52-BF49-9836-0094975AF9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B462D9-5C23-064F-A146-2B43C7AEE917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1205" name="Image 7">
            <a:extLst>
              <a:ext uri="{FF2B5EF4-FFF2-40B4-BE49-F238E27FC236}">
                <a16:creationId xmlns:a16="http://schemas.microsoft.com/office/drawing/2014/main" id="{C50AB030-7F3E-CC4C-879C-01C63D07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FE996429-93A7-5944-A9C6-12608593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ED369A5-5076-A11F-1F93-8C1FF1407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160" y="2309698"/>
            <a:ext cx="2279268" cy="32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5795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>
            <a:extLst>
              <a:ext uri="{FF2B5EF4-FFF2-40B4-BE49-F238E27FC236}">
                <a16:creationId xmlns:a16="http://schemas.microsoft.com/office/drawing/2014/main" id="{FAF20FBA-DD3F-0F42-875C-962FAEB09B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467600" cy="868363"/>
          </a:xfrm>
        </p:spPr>
        <p:txBody>
          <a:bodyPr anchor="ctr"/>
          <a:lstStyle/>
          <a:p>
            <a:pPr eaLnBrk="1" hangingPunct="1"/>
            <a:r>
              <a:rPr lang="fr-FR" altLang="fr-FR" sz="3200" b="1">
                <a:latin typeface="Arial" panose="020B0604020202020204" pitchFamily="34" charset="0"/>
                <a:ea typeface="ＭＳ Ｐゴシック" panose="020B0600070205080204" pitchFamily="34" charset="-128"/>
              </a:rPr>
              <a:t>Les 6 tâches à conduire dans le BEP </a:t>
            </a:r>
          </a:p>
        </p:txBody>
      </p:sp>
      <p:sp>
        <p:nvSpPr>
          <p:cNvPr id="50178" name="Espace réservé du contenu 2">
            <a:extLst>
              <a:ext uri="{FF2B5EF4-FFF2-40B4-BE49-F238E27FC236}">
                <a16:creationId xmlns:a16="http://schemas.microsoft.com/office/drawing/2014/main" id="{19BFF2D3-AF6F-C143-9586-10D759E19B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0138" y="1752600"/>
            <a:ext cx="7313612" cy="349726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Écouter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Recueillir de l’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information 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Informer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Proposer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Décider avec le patient 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Faire un bilan et le rédiger avec le patient </a:t>
            </a:r>
          </a:p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defRPr/>
            </a:pPr>
            <a:endParaRPr lang="fr-FR" alt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0179" name="Espace réservé du numéro de diapositive 1">
            <a:extLst>
              <a:ext uri="{FF2B5EF4-FFF2-40B4-BE49-F238E27FC236}">
                <a16:creationId xmlns:a16="http://schemas.microsoft.com/office/drawing/2014/main" id="{7787EA27-B2A3-294C-81B2-50D0F051EC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E32DE5-249A-9C46-B8D8-1096693E069A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0181" name="Image 7">
            <a:extLst>
              <a:ext uri="{FF2B5EF4-FFF2-40B4-BE49-F238E27FC236}">
                <a16:creationId xmlns:a16="http://schemas.microsoft.com/office/drawing/2014/main" id="{14EB4DD2-2A95-974C-9E25-EFE124918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490A323F-2784-8D45-9912-DC7BD2299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>
            <a:extLst>
              <a:ext uri="{FF2B5EF4-FFF2-40B4-BE49-F238E27FC236}">
                <a16:creationId xmlns:a16="http://schemas.microsoft.com/office/drawing/2014/main" id="{A6A8A277-0441-2644-81AE-0037BF31F7A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9788" y="474663"/>
            <a:ext cx="7313612" cy="703262"/>
          </a:xfrm>
        </p:spPr>
        <p:txBody>
          <a:bodyPr anchor="ctr"/>
          <a:lstStyle/>
          <a:p>
            <a:pPr eaLnBrk="1" hangingPunct="1"/>
            <a:br>
              <a:rPr lang="fr-FR" altLang="fr-FR" sz="28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br>
              <a:rPr lang="fr-FR" altLang="fr-FR" sz="28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Écouter : </a:t>
            </a:r>
            <a:r>
              <a:rPr lang="fr-FR" altLang="fr-FR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les techniques adaptées</a:t>
            </a:r>
            <a:br>
              <a:rPr lang="fr-FR" altLang="fr-FR" sz="2800" i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28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fr-FR" altLang="fr-FR" sz="20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fr-FR" altLang="fr-FR" sz="2800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</a:t>
            </a:r>
            <a:br>
              <a:rPr lang="fr-FR" altLang="fr-FR" sz="2800" i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fr-FR" altLang="fr-FR" sz="28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1202" name="Espace réservé du contenu 2">
            <a:extLst>
              <a:ext uri="{FF2B5EF4-FFF2-40B4-BE49-F238E27FC236}">
                <a16:creationId xmlns:a16="http://schemas.microsoft.com/office/drawing/2014/main" id="{89419E7B-99B2-5144-8AA9-1433CABD1C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312863"/>
            <a:ext cx="7532688" cy="4668837"/>
          </a:xfrm>
        </p:spPr>
        <p:txBody>
          <a:bodyPr/>
          <a:lstStyle/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fr-FR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Écouter, ce n’</a:t>
            </a:r>
            <a:r>
              <a:rPr lang="fr-FR" altLang="ja-JP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 pas interroger… 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Veillez à commencer par une phrase d’</a:t>
            </a:r>
            <a:r>
              <a:rPr lang="fr-FR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accueil et non pas par une question.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Présentez-vous et informez d’</a:t>
            </a:r>
            <a:r>
              <a:rPr lang="fr-FR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emblée le patient sur les objectifs du bilan éducatif partagé.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Demandez la permission et vérifiez que le patient est d’</a:t>
            </a:r>
            <a:r>
              <a:rPr lang="fr-FR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accord pour ce type d’entretien.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Privilégier les questions ouvertes suivies d’</a:t>
            </a:r>
            <a:r>
              <a:rPr lang="fr-FR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une reformulation.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Eviter le style « interrogatoire » ou scolaire du type « Que savez vous sur … ? »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Préférez l’</a:t>
            </a:r>
            <a:r>
              <a:rPr lang="fr-FR" altLang="ja-JP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usage d’expressions comme « Racontez-moi… » 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defRPr/>
            </a:pPr>
            <a:r>
              <a:rPr lang="fr-FR" alt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Faire des résumés permet au patient de se sentir compris, écouté.</a:t>
            </a:r>
          </a:p>
          <a:p>
            <a:pPr eaLnBrk="1" hangingPunct="1">
              <a:buClr>
                <a:srgbClr val="FF0000"/>
              </a:buClr>
              <a:defRPr/>
            </a:pPr>
            <a:endParaRPr lang="fr-FR" alt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fr-FR" alt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defRPr/>
            </a:pPr>
            <a:endParaRPr lang="fr-FR" altLang="fr-FR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51203" name="Espace réservé du numéro de diapositive 1">
            <a:extLst>
              <a:ext uri="{FF2B5EF4-FFF2-40B4-BE49-F238E27FC236}">
                <a16:creationId xmlns:a16="http://schemas.microsoft.com/office/drawing/2014/main" id="{7270E0B0-CA52-BF49-9836-0094975AF9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B462D9-5C23-064F-A146-2B43C7AEE917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1205" name="Image 7">
            <a:extLst>
              <a:ext uri="{FF2B5EF4-FFF2-40B4-BE49-F238E27FC236}">
                <a16:creationId xmlns:a16="http://schemas.microsoft.com/office/drawing/2014/main" id="{C50AB030-7F3E-CC4C-879C-01C63D07A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FE996429-93A7-5944-A9C6-12608593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>
            <a:extLst>
              <a:ext uri="{FF2B5EF4-FFF2-40B4-BE49-F238E27FC236}">
                <a16:creationId xmlns:a16="http://schemas.microsoft.com/office/drawing/2014/main" id="{D75099A5-E175-0D46-BDF5-493EC2A53E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4200" y="360363"/>
            <a:ext cx="7345363" cy="954087"/>
          </a:xfrm>
        </p:spPr>
        <p:txBody>
          <a:bodyPr anchor="ctr"/>
          <a:lstStyle/>
          <a:p>
            <a:pPr eaLnBrk="1" hangingPunct="1"/>
            <a:r>
              <a:rPr lang="fr-FR" altLang="fr-FR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Recueillir de l</a:t>
            </a:r>
            <a:r>
              <a:rPr lang="ja-JP" altLang="fr-FR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’</a:t>
            </a:r>
            <a:r>
              <a:rPr lang="fr-FR" altLang="ja-JP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information : </a:t>
            </a:r>
            <a:br>
              <a:rPr lang="fr-FR" altLang="ja-JP" sz="2800" b="1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ja-JP" sz="2400" i="1">
                <a:latin typeface="Arial" panose="020B0604020202020204" pitchFamily="34" charset="0"/>
                <a:ea typeface="ＭＳ Ｐゴシック" panose="020B0600070205080204" pitchFamily="34" charset="-128"/>
              </a:rPr>
              <a:t>les techniques adaptées</a:t>
            </a:r>
            <a:endParaRPr lang="fr-FR" altLang="fr-FR" sz="24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6" name="Espace réservé du contenu 2">
            <a:extLst>
              <a:ext uri="{FF2B5EF4-FFF2-40B4-BE49-F238E27FC236}">
                <a16:creationId xmlns:a16="http://schemas.microsoft.com/office/drawing/2014/main" id="{B34AA7C6-6E2B-3044-BE46-5ED83FF3F9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863" y="1646238"/>
            <a:ext cx="7475537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altLang="fr-FR" b="1" i="1">
                <a:latin typeface="Arial" panose="020B0604020202020204" pitchFamily="34" charset="0"/>
                <a:ea typeface="ＭＳ Ｐゴシック" panose="020B0600070205080204" pitchFamily="34" charset="-128"/>
              </a:rPr>
              <a:t>Les 7 questions ouvertes les plus utiles: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Qu’</a:t>
            </a:r>
            <a:r>
              <a:rPr lang="fr-FR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est-ce qui est le plus important pour vous en ce moment ?  </a:t>
            </a:r>
            <a:r>
              <a:rPr lang="fr-FR" altLang="ja-JP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</a:t>
            </a:r>
            <a:r>
              <a:rPr lang="fr-FR" altLang="ja-JP" sz="1600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valeurs</a:t>
            </a:r>
            <a:r>
              <a:rPr lang="fr-FR" altLang="ja-JP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Qu’</a:t>
            </a:r>
            <a:r>
              <a:rPr lang="fr-FR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est-ce que vous, vous en pensez ? </a:t>
            </a:r>
            <a:r>
              <a:rPr lang="fr-FR" altLang="ja-JP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</a:t>
            </a:r>
            <a:r>
              <a:rPr lang="fr-FR" altLang="ja-JP" sz="1600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recentrage</a:t>
            </a:r>
            <a:r>
              <a:rPr lang="fr-FR" altLang="ja-JP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Qu’</a:t>
            </a:r>
            <a:r>
              <a:rPr lang="fr-FR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est-ce qui est le plus difficile pour vous ? </a:t>
            </a:r>
            <a:r>
              <a:rPr lang="fr-FR" altLang="ja-JP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</a:t>
            </a:r>
            <a:r>
              <a:rPr lang="fr-FR" altLang="ja-JP" sz="1600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besoins/ attentes</a:t>
            </a:r>
            <a:r>
              <a:rPr lang="fr-FR" altLang="ja-JP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Qu’</a:t>
            </a:r>
            <a:r>
              <a:rPr lang="fr-FR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est ce qui se passe exactement ? [</a:t>
            </a:r>
            <a:r>
              <a:rPr lang="fr-FR" altLang="ja-JP" sz="1600">
                <a:latin typeface="Arial" panose="020B0604020202020204" pitchFamily="34" charset="0"/>
                <a:ea typeface="ＭＳ Ｐゴシック" panose="020B0600070205080204" pitchFamily="34" charset="-128"/>
              </a:rPr>
              <a:t>description des faits</a:t>
            </a:r>
            <a:r>
              <a:rPr lang="fr-FR" altLang="ja-JP"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À quelles solutions avez-vous pensé ? </a:t>
            </a:r>
            <a:r>
              <a:rPr lang="fr-FR" altLang="fr-FR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</a:t>
            </a:r>
            <a:r>
              <a:rPr lang="fr-FR" altLang="fr-FR" sz="1600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mobilisation ressources</a:t>
            </a:r>
            <a:r>
              <a:rPr lang="fr-FR" altLang="fr-FR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Comment voyez-vous cela ? </a:t>
            </a:r>
            <a:r>
              <a:rPr lang="fr-FR" altLang="fr-FR">
                <a:solidFill>
                  <a:srgbClr val="860908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[</a:t>
            </a:r>
            <a:r>
              <a:rPr lang="fr-FR" altLang="fr-FR" sz="1600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idées-suggestions du patient</a:t>
            </a:r>
            <a:r>
              <a:rPr lang="fr-FR" altLang="fr-FR">
                <a:solidFill>
                  <a:srgbClr val="860908"/>
                </a:solidFill>
                <a:latin typeface="Verdana" panose="020B060403050404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</a:pP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Habituellement, face aux difficultés, comment faîtes-vous ? </a:t>
            </a:r>
            <a:r>
              <a:rPr lang="fr-FR" altLang="fr-FR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[</a:t>
            </a:r>
            <a:r>
              <a:rPr lang="fr-FR" altLang="fr-FR" sz="1600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savoir faire face habituels</a:t>
            </a:r>
            <a:r>
              <a:rPr lang="fr-FR" altLang="fr-FR">
                <a:solidFill>
                  <a:srgbClr val="860908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]</a:t>
            </a:r>
          </a:p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227" name="Espace réservé du numéro de diapositive 1">
            <a:extLst>
              <a:ext uri="{FF2B5EF4-FFF2-40B4-BE49-F238E27FC236}">
                <a16:creationId xmlns:a16="http://schemas.microsoft.com/office/drawing/2014/main" id="{3A3516D5-F528-4C45-8355-2EF143207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6CB658F-4CC7-E748-A6C1-59F62AFBA969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2229" name="Image 7">
            <a:extLst>
              <a:ext uri="{FF2B5EF4-FFF2-40B4-BE49-F238E27FC236}">
                <a16:creationId xmlns:a16="http://schemas.microsoft.com/office/drawing/2014/main" id="{FBF9F5CA-82C2-B546-901E-8796B4E7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63B0A44F-D638-684A-A5B8-00ECE2AC4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>
            <a:extLst>
              <a:ext uri="{FF2B5EF4-FFF2-40B4-BE49-F238E27FC236}">
                <a16:creationId xmlns:a16="http://schemas.microsoft.com/office/drawing/2014/main" id="{864E3660-0CB4-414F-B81A-EC2B7F98C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7863" y="252413"/>
            <a:ext cx="7731125" cy="714375"/>
          </a:xfrm>
        </p:spPr>
        <p:txBody>
          <a:bodyPr anchor="ctr"/>
          <a:lstStyle/>
          <a:p>
            <a:pPr eaLnBrk="1" hangingPunct="1"/>
            <a:r>
              <a:rPr lang="fr-FR" altLang="fr-FR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Informer</a:t>
            </a: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3250" name="Espace réservé du contenu 2">
            <a:extLst>
              <a:ext uri="{FF2B5EF4-FFF2-40B4-BE49-F238E27FC236}">
                <a16:creationId xmlns:a16="http://schemas.microsoft.com/office/drawing/2014/main" id="{93874B67-1E97-A543-B651-E0FCA8192A6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7863" y="1498600"/>
            <a:ext cx="7670800" cy="4122738"/>
          </a:xfrm>
        </p:spPr>
        <p:txBody>
          <a:bodyPr/>
          <a:lstStyle/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fr-FR" b="1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Informer, ce n’</a:t>
            </a:r>
            <a:r>
              <a:rPr lang="fr-FR" altLang="ja-JP" b="1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pas délivrer des informations « tout de go »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defRPr/>
            </a:pPr>
            <a:r>
              <a:rPr lang="fr-FR" alt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Demander au patient ce qu’</a:t>
            </a:r>
            <a:r>
              <a:rPr lang="fr-FR" altLang="ja-JP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il aimerait savoir, ce qu’il sait déjà 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defRPr/>
            </a:pPr>
            <a:r>
              <a:rPr lang="fr-FR" alt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Éviter le réflexe correcteur immédiat du style : </a:t>
            </a:r>
            <a:r>
              <a:rPr lang="fr-FR" altLang="fr-FR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non, ce n’</a:t>
            </a:r>
            <a:r>
              <a:rPr lang="fr-FR" altLang="ja-JP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pas cela, je vais vous expliquer… 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defRPr/>
            </a:pPr>
            <a:r>
              <a:rPr lang="fr-FR" alt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Préférer : </a:t>
            </a:r>
            <a:r>
              <a:rPr lang="fr-FR" altLang="fr-FR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si vous le voulez bien, on reviendra là-dessus... </a:t>
            </a:r>
            <a:r>
              <a:rPr lang="fr-FR" alt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L’</a:t>
            </a:r>
            <a:r>
              <a:rPr lang="fr-FR" altLang="ja-JP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objectif est de faire émerger et maintenir l’appétit de savoirs et de connaissances, non de faire honte au patient. 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defRPr/>
            </a:pPr>
            <a:r>
              <a:rPr lang="fr-FR" alt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Face aux mauvaises nouvelles, soutenir l’</a:t>
            </a:r>
            <a:r>
              <a:rPr lang="fr-FR" altLang="ja-JP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optimisme du patient.</a:t>
            </a:r>
          </a:p>
          <a:p>
            <a:pPr eaLnBrk="1" hangingPunct="1">
              <a:spcBef>
                <a:spcPts val="1200"/>
              </a:spcBef>
              <a:buClr>
                <a:srgbClr val="FF0000"/>
              </a:buClr>
              <a:defRPr/>
            </a:pPr>
            <a:r>
              <a:rPr lang="fr-FR" altLang="fr-FR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S’</a:t>
            </a:r>
            <a:r>
              <a:rPr lang="fr-FR" altLang="ja-JP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interroger ou demander au patient, </a:t>
            </a:r>
            <a:r>
              <a:rPr lang="fr-FR" altLang="ja-JP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avant de continuer</a:t>
            </a:r>
            <a:r>
              <a:rPr lang="fr-FR" altLang="ja-JP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: </a:t>
            </a:r>
            <a:r>
              <a:rPr lang="fr-FR" altLang="ja-JP" i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que signifie cette information pour vous.</a:t>
            </a:r>
          </a:p>
          <a:p>
            <a:pPr eaLnBrk="1" hangingPunct="1">
              <a:spcBef>
                <a:spcPts val="1200"/>
              </a:spcBef>
              <a:buClr>
                <a:schemeClr val="accent2">
                  <a:lumMod val="50000"/>
                  <a:lumOff val="50000"/>
                </a:schemeClr>
              </a:buClr>
              <a:defRPr/>
            </a:pPr>
            <a:endParaRPr lang="fr-FR" altLang="fr-FR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1" name="Espace réservé du numéro de diapositive 1">
            <a:extLst>
              <a:ext uri="{FF2B5EF4-FFF2-40B4-BE49-F238E27FC236}">
                <a16:creationId xmlns:a16="http://schemas.microsoft.com/office/drawing/2014/main" id="{D856C7C2-3800-ED4A-96CF-36103DEECEA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2FB919-8159-D347-826C-8C4AD48907D0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3253" name="Image 7">
            <a:extLst>
              <a:ext uri="{FF2B5EF4-FFF2-40B4-BE49-F238E27FC236}">
                <a16:creationId xmlns:a16="http://schemas.microsoft.com/office/drawing/2014/main" id="{B8FE153E-8A85-244C-9E72-468C3BFC8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46FEF3A2-8F10-1444-8864-45B620E35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>
            <a:extLst>
              <a:ext uri="{FF2B5EF4-FFF2-40B4-BE49-F238E27FC236}">
                <a16:creationId xmlns:a16="http://schemas.microsoft.com/office/drawing/2014/main" id="{03F75165-6CBD-7B4B-8F85-04F25ACE894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1213" y="288925"/>
            <a:ext cx="7313612" cy="1001713"/>
          </a:xfrm>
        </p:spPr>
        <p:txBody>
          <a:bodyPr anchor="ctr"/>
          <a:lstStyle/>
          <a:p>
            <a:pPr eaLnBrk="1" hangingPunct="1"/>
            <a:r>
              <a:rPr lang="fr-FR" altLang="fr-FR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Décider avec le patient </a:t>
            </a:r>
          </a:p>
        </p:txBody>
      </p:sp>
      <p:sp>
        <p:nvSpPr>
          <p:cNvPr id="54274" name="Espace réservé du contenu 2">
            <a:extLst>
              <a:ext uri="{FF2B5EF4-FFF2-40B4-BE49-F238E27FC236}">
                <a16:creationId xmlns:a16="http://schemas.microsoft.com/office/drawing/2014/main" id="{15FEFA68-D705-BF4E-A067-0478FCA667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788" y="1490663"/>
            <a:ext cx="7575550" cy="4452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fr-FR" alt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Identifier ses priorités, ses attentes, ses besoins.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fr-FR" alt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 pas décider à sa place.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fr-FR" alt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Lui demander son avis. 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defRPr/>
            </a:pPr>
            <a:r>
              <a:rPr lang="fr-FR" altLang="fr-FR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Prendre en compte ce qu’</a:t>
            </a:r>
            <a:r>
              <a:rPr lang="fr-FR" altLang="ja-JP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fait, sait faire et fait déjà.</a:t>
            </a:r>
          </a:p>
          <a:p>
            <a:pPr eaLnBrk="1" hangingPunct="1">
              <a:lnSpc>
                <a:spcPct val="90000"/>
              </a:lnSpc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fr-FR" altLang="fr-FR" sz="2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</a:t>
            </a:r>
            <a:r>
              <a:rPr lang="fr-FR" altLang="ja-JP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éducation n’est pas un soin pratiqué sur le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ja-JP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corps, c’est </a:t>
            </a:r>
            <a:r>
              <a:rPr lang="fr-FR" alt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la mobilisation d’</a:t>
            </a:r>
            <a:r>
              <a:rPr lang="fr-FR" altLang="ja-JP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désir d’apprendre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ja-JP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 de savoir au </a:t>
            </a:r>
            <a:r>
              <a:rPr lang="fr-FR" alt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service d’</a:t>
            </a:r>
            <a:r>
              <a:rPr lang="fr-FR" altLang="ja-JP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 projet d’amélioration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ja-JP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sa santé et de sa </a:t>
            </a:r>
            <a:r>
              <a:rPr lang="fr-FR" alt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qualité de vie.</a:t>
            </a:r>
          </a:p>
        </p:txBody>
      </p:sp>
      <p:sp>
        <p:nvSpPr>
          <p:cNvPr id="54275" name="Espace réservé du numéro de diapositive 1">
            <a:extLst>
              <a:ext uri="{FF2B5EF4-FFF2-40B4-BE49-F238E27FC236}">
                <a16:creationId xmlns:a16="http://schemas.microsoft.com/office/drawing/2014/main" id="{DF4A1FD8-300F-9143-9E67-63232D1978E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FA210E-CDBA-214A-8336-B2FE5997F081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4277" name="Image 7">
            <a:extLst>
              <a:ext uri="{FF2B5EF4-FFF2-40B4-BE49-F238E27FC236}">
                <a16:creationId xmlns:a16="http://schemas.microsoft.com/office/drawing/2014/main" id="{BBBF9C3F-18FC-194E-A060-601D3CEC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386DAC31-2A70-5040-8F8B-75353EDE1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2555576-A608-FB41-B73B-ABCBEB78E0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7050" y="198438"/>
            <a:ext cx="7097713" cy="1054100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Le bilan éducatif partagé (BEP)</a:t>
            </a:r>
            <a:endParaRPr lang="fr-FR" altLang="fr-FR" i="1" dirty="0">
              <a:solidFill>
                <a:schemeClr val="accent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B43CE4E-6B1A-A749-B006-9133DB011D7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8038" y="1744663"/>
            <a:ext cx="7589837" cy="3894137"/>
          </a:xfrm>
        </p:spPr>
        <p:txBody>
          <a:bodyPr/>
          <a:lstStyle/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C’</a:t>
            </a:r>
            <a:r>
              <a:rPr lang="fr-FR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est explorer et évaluer avec le patient ses</a:t>
            </a:r>
            <a:br>
              <a:rPr lang="fr-FR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besoins et ressources en termes de :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acquisition de connaissances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acquisition ou renforcement de </a:t>
            </a:r>
            <a:r>
              <a:rPr lang="fr-FR" altLang="fr-FR" sz="2400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compétences d’</a:t>
            </a:r>
            <a:r>
              <a:rPr lang="fr-FR" altLang="ja-JP" sz="2400" u="sng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autosoins</a:t>
            </a:r>
            <a:r>
              <a:rPr lang="fr-FR" altLang="ja-JP" sz="2400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et </a:t>
            </a:r>
            <a:r>
              <a:rPr lang="fr-FR" altLang="ja-JP" sz="2400" u="sng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compétences psychosociales.</a:t>
            </a:r>
          </a:p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r>
              <a:rPr lang="fr-FR" alt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tout en valorisant ses démarches d'autoformation.</a:t>
            </a:r>
          </a:p>
        </p:txBody>
      </p:sp>
      <p:sp>
        <p:nvSpPr>
          <p:cNvPr id="25604" name="Espace réservé du numéro de diapositive 1">
            <a:extLst>
              <a:ext uri="{FF2B5EF4-FFF2-40B4-BE49-F238E27FC236}">
                <a16:creationId xmlns:a16="http://schemas.microsoft.com/office/drawing/2014/main" id="{720487D3-40B2-6D42-B33F-91100840E88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C81938-3BD0-C648-A752-3EFAC1D58877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25605" name="Image 6">
            <a:extLst>
              <a:ext uri="{FF2B5EF4-FFF2-40B4-BE49-F238E27FC236}">
                <a16:creationId xmlns:a16="http://schemas.microsoft.com/office/drawing/2014/main" id="{10A2313C-539D-4046-8DB3-6C871F93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0BCFBA90-EC54-7C40-8645-12DF47550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>
            <a:extLst>
              <a:ext uri="{FF2B5EF4-FFF2-40B4-BE49-F238E27FC236}">
                <a16:creationId xmlns:a16="http://schemas.microsoft.com/office/drawing/2014/main" id="{A03C92A7-2C1D-E64F-8568-93D8C38F1C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3725" y="204788"/>
            <a:ext cx="7662863" cy="714375"/>
          </a:xfrm>
        </p:spPr>
        <p:txBody>
          <a:bodyPr anchor="ctr"/>
          <a:lstStyle/>
          <a:p>
            <a:pPr eaLnBrk="1" hangingPunct="1"/>
            <a:r>
              <a:rPr lang="fr-FR" altLang="fr-FR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Proposer</a:t>
            </a:r>
            <a:r>
              <a:rPr lang="fr-FR" altLang="fr-FR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5298" name="Espace réservé du contenu 2">
            <a:extLst>
              <a:ext uri="{FF2B5EF4-FFF2-40B4-BE49-F238E27FC236}">
                <a16:creationId xmlns:a16="http://schemas.microsoft.com/office/drawing/2014/main" id="{59A9DE7E-4F83-BC4E-92EC-27D2D31658E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0538" y="1322388"/>
            <a:ext cx="7442200" cy="4214812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Ne proposer que ce qui est disponible.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Vérifier si ce que l’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on propose à l’extérieur existe encore, appeler les collègues régulièrement (temps, place, disponibilité, localisation).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Demander au patient de faire des propositions.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Chercher avec lui au moins deux ou trois options.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Avoir à choisir, c’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est mobilisateur, surtout quand on a participé à l’élaboration des choix. </a:t>
            </a: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5299" name="Espace réservé du numéro de diapositive 1">
            <a:extLst>
              <a:ext uri="{FF2B5EF4-FFF2-40B4-BE49-F238E27FC236}">
                <a16:creationId xmlns:a16="http://schemas.microsoft.com/office/drawing/2014/main" id="{CC978724-E1EB-E448-9DFC-399827CB35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E9A665-3562-CC48-8D42-C47E5BF1E46B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5301" name="Image 7">
            <a:extLst>
              <a:ext uri="{FF2B5EF4-FFF2-40B4-BE49-F238E27FC236}">
                <a16:creationId xmlns:a16="http://schemas.microsoft.com/office/drawing/2014/main" id="{74CE013D-0FC0-2C42-B55C-3D10432D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424BED6B-2635-7645-8C5C-71CFFA31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>
            <a:extLst>
              <a:ext uri="{FF2B5EF4-FFF2-40B4-BE49-F238E27FC236}">
                <a16:creationId xmlns:a16="http://schemas.microsoft.com/office/drawing/2014/main" id="{F76E6CDC-435B-9E48-9A0A-DB8D49D814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1663" y="300038"/>
            <a:ext cx="7759700" cy="701675"/>
          </a:xfrm>
        </p:spPr>
        <p:txBody>
          <a:bodyPr anchor="ctr"/>
          <a:lstStyle/>
          <a:p>
            <a:pPr eaLnBrk="1" hangingPunct="1"/>
            <a:r>
              <a:rPr lang="fr-FR" altLang="fr-FR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Faire un bilan et le rédiger </a:t>
            </a:r>
          </a:p>
        </p:txBody>
      </p:sp>
      <p:sp>
        <p:nvSpPr>
          <p:cNvPr id="56322" name="Espace réservé du contenu 2">
            <a:extLst>
              <a:ext uri="{FF2B5EF4-FFF2-40B4-BE49-F238E27FC236}">
                <a16:creationId xmlns:a16="http://schemas.microsoft.com/office/drawing/2014/main" id="{D17D678D-394E-CE4B-942E-8606F8877E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1663" y="1784350"/>
            <a:ext cx="7313612" cy="302418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 bilan a pour objectifs d’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identifier les facteurs facilitant ou fragilisant la qualité de vie et la santé du patient. 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équipe d’éducation s’appuiera sur ce bilan pour définir les outils pédagogiques les plus appropriés au patient et poser des indicateurs des effets attendus de l’éducation. </a:t>
            </a: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6323" name="Espace réservé du numéro de diapositive 1">
            <a:extLst>
              <a:ext uri="{FF2B5EF4-FFF2-40B4-BE49-F238E27FC236}">
                <a16:creationId xmlns:a16="http://schemas.microsoft.com/office/drawing/2014/main" id="{E7EE011C-8E88-9C45-9360-3E8A773E37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027A3B-883E-C546-B71F-072105B0ED6B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6325" name="Image 7">
            <a:extLst>
              <a:ext uri="{FF2B5EF4-FFF2-40B4-BE49-F238E27FC236}">
                <a16:creationId xmlns:a16="http://schemas.microsoft.com/office/drawing/2014/main" id="{39A154EF-4179-B740-81FE-007464DEB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38BE33D7-495E-9049-B9E9-99D8DEB7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8A077A2-7706-0C49-805F-7BD807F9C0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33413" y="284163"/>
            <a:ext cx="7561262" cy="990600"/>
          </a:xfrm>
        </p:spPr>
        <p:txBody>
          <a:bodyPr anchor="ctr"/>
          <a:lstStyle/>
          <a:p>
            <a:pPr eaLnBrk="1" hangingPunct="1">
              <a:lnSpc>
                <a:spcPct val="75000"/>
              </a:lnSpc>
              <a:defRPr/>
            </a:pPr>
            <a:r>
              <a:rPr lang="fr-FR" altLang="fr-FR" sz="24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La définition avec le patient </a:t>
            </a:r>
            <a:br>
              <a:rPr lang="fr-FR" altLang="fr-FR" sz="24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24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d’</a:t>
            </a:r>
            <a:r>
              <a:rPr lang="fr-FR" altLang="ja-JP" sz="24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un programme personnalisé</a:t>
            </a:r>
            <a:endParaRPr lang="fr-FR" altLang="fr-FR" sz="2400" dirty="0">
              <a:solidFill>
                <a:schemeClr val="accent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F07DF0-EE5D-094C-8440-2DE02B3CDC4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33413" y="1719263"/>
            <a:ext cx="7313612" cy="41148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Le </a:t>
            </a:r>
            <a:r>
              <a:rPr lang="fr-FR" alt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bilan éducatif aboutit à une discussion </a:t>
            </a: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entre l’intervenant et le patient </a:t>
            </a:r>
            <a:r>
              <a:rPr lang="fr-FR" alt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sur les compétences à acquérir ou à renforcer à des fins de santé et d’</a:t>
            </a:r>
            <a:r>
              <a:rPr lang="fr-FR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amélioration de sa qualité de vie.</a:t>
            </a:r>
            <a:endParaRPr lang="fr-FR" altLang="ja-JP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Les compétences à acquérir ou à renforcer sont des </a:t>
            </a:r>
            <a:r>
              <a:rPr lang="fr-FR" alt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compétences d’</a:t>
            </a:r>
            <a:r>
              <a:rPr lang="fr-FR" altLang="ja-JP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autosoin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et des </a:t>
            </a:r>
            <a:r>
              <a:rPr lang="fr-FR" altLang="ja-JP" sz="2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compétences psychosociales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Les modalités et le déroulement du programme individualisé sont également abordés.</a:t>
            </a:r>
          </a:p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buFont typeface="Wingdings" pitchFamily="2" charset="2"/>
              <a:buNone/>
              <a:defRPr/>
            </a:pP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7347" name="Espace réservé du numéro de diapositive 1">
            <a:extLst>
              <a:ext uri="{FF2B5EF4-FFF2-40B4-BE49-F238E27FC236}">
                <a16:creationId xmlns:a16="http://schemas.microsoft.com/office/drawing/2014/main" id="{3B53FEEB-8A2F-AC41-A6D9-03D4C88C9DF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50D33F-8F95-984E-B006-08140AB7C59F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7349" name="Image 7">
            <a:extLst>
              <a:ext uri="{FF2B5EF4-FFF2-40B4-BE49-F238E27FC236}">
                <a16:creationId xmlns:a16="http://schemas.microsoft.com/office/drawing/2014/main" id="{AE438DF5-14D4-A04F-9452-C22FC40B9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DE3BBEC5-42D8-6E48-AAEE-0A2CDDFB0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BD7B1893-3340-EB4E-AB17-90A7DE90A0A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63575" y="1643063"/>
            <a:ext cx="7313613" cy="4103687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Il s’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agit d’écouter ce que le patient déclare comme ses priorités de vie, de santé, de compétences à acquérir (ce qu’il réussit bien, ce qu’il aimerait apprendre à faire, là où il aimerait profiter d’une formation…).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Cela consiste pour le soignant-éducateur à faire une alliance pédagogique autour du « apprendre  et du faire ensemble ».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FD3BC3A1-3691-C448-A908-37BBB465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75" y="296863"/>
            <a:ext cx="7489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75000"/>
              </a:lnSpc>
              <a:defRPr/>
            </a:pPr>
            <a:r>
              <a:rPr lang="fr-FR" altLang="fr-FR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La définition avec le </a:t>
            </a:r>
            <a:r>
              <a:rPr lang="fr-FR" altLang="fr-FR" b="1" dirty="0">
                <a:solidFill>
                  <a:schemeClr val="accent2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patient</a:t>
            </a:r>
            <a:r>
              <a:rPr lang="fr-FR" altLang="fr-FR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d’</a:t>
            </a:r>
            <a:r>
              <a:rPr lang="fr-FR" altLang="ja-JP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un programme personnalisé</a:t>
            </a:r>
            <a:endParaRPr lang="fr-FR" altLang="fr-FR" b="1" dirty="0">
              <a:solidFill>
                <a:schemeClr val="accent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9395" name="Espace réservé du numéro de diapositive 1">
            <a:extLst>
              <a:ext uri="{FF2B5EF4-FFF2-40B4-BE49-F238E27FC236}">
                <a16:creationId xmlns:a16="http://schemas.microsoft.com/office/drawing/2014/main" id="{AED7EF77-6284-3349-9FB8-3D3D1FB5BC7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275F75-8895-954E-8ED4-0CBFF41745F5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59397" name="Image 7">
            <a:extLst>
              <a:ext uri="{FF2B5EF4-FFF2-40B4-BE49-F238E27FC236}">
                <a16:creationId xmlns:a16="http://schemas.microsoft.com/office/drawing/2014/main" id="{90B85697-93E1-3E46-A698-1D360E1A2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9C3F5F86-8DB4-A04E-BF04-61F97C2EA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13D94A8B-8F03-F64A-9AED-218094D1677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9788" y="1790700"/>
            <a:ext cx="7313612" cy="344963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Il se réalise généralement sous la forme d’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un entretien individuel (guide d’entretien) avec un professionnel de santé formé à l’ETP.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Il s’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organise autour de 5 dimensions à explorer.</a:t>
            </a:r>
          </a:p>
          <a:p>
            <a:pPr eaLnBrk="1" hangingPunct="1"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Les données recueillies permettent au soignant éducateur et au patient, lors de l’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étape 2 de la démarche éducative, de définir le programme personnalisé d’ETP du patient.</a:t>
            </a: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B20559B0-0F0E-D843-B45F-52F944D3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404813"/>
            <a:ext cx="709771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1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Le bilan éducatif partagé</a:t>
            </a:r>
            <a:endParaRPr lang="fr-FR" altLang="fr-FR" sz="1800" i="1" dirty="0">
              <a:solidFill>
                <a:schemeClr val="accent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7651" name="Espace réservé du numéro de diapositive 1">
            <a:extLst>
              <a:ext uri="{FF2B5EF4-FFF2-40B4-BE49-F238E27FC236}">
                <a16:creationId xmlns:a16="http://schemas.microsoft.com/office/drawing/2014/main" id="{42C96635-5895-274A-AFFF-92C2C4B8210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58FBBB6-5B95-BC43-B1F6-52E7C4885E87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27653" name="Image 7">
            <a:extLst>
              <a:ext uri="{FF2B5EF4-FFF2-40B4-BE49-F238E27FC236}">
                <a16:creationId xmlns:a16="http://schemas.microsoft.com/office/drawing/2014/main" id="{B600D8AF-F4C5-0A46-AE78-C4799B18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AEB79768-A95E-7540-BE1B-9F22EE8F4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5CA1B94-3DA8-544A-9D64-828650C237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31863" y="381000"/>
            <a:ext cx="7158037" cy="1128713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sz="2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Les 5 dimensions du BEP</a:t>
            </a:r>
          </a:p>
        </p:txBody>
      </p:sp>
      <p:sp>
        <p:nvSpPr>
          <p:cNvPr id="3" name="Ellipse 1">
            <a:extLst>
              <a:ext uri="{FF2B5EF4-FFF2-40B4-BE49-F238E27FC236}">
                <a16:creationId xmlns:a16="http://schemas.microsoft.com/office/drawing/2014/main" id="{F89E6989-4DDB-584F-9C37-ACFE95113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3994150" cy="2166938"/>
          </a:xfrm>
          <a:prstGeom prst="ellipse">
            <a:avLst/>
          </a:prstGeom>
          <a:solidFill>
            <a:srgbClr val="EAF1DD"/>
          </a:solidFill>
          <a:ln w="9525">
            <a:solidFill>
              <a:srgbClr val="9BBB5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fr-FR">
                <a:latin typeface="Century Gothic" charset="0"/>
                <a:ea typeface="ÇlÇr ñæí©" charset="0"/>
                <a:cs typeface="ÇlÇr ñæí©" charset="0"/>
              </a:rPr>
              <a:t>Dimension cognitive</a:t>
            </a:r>
            <a:br>
              <a:rPr lang="fr-FR">
                <a:latin typeface="Century Gothic" charset="0"/>
                <a:ea typeface="ÇlÇr ñæí©" charset="0"/>
                <a:cs typeface="ÇlÇr ñæí©" charset="0"/>
              </a:rPr>
            </a:br>
            <a:endParaRPr lang="fr-FR">
              <a:latin typeface="Century Gothic" charset="0"/>
              <a:ea typeface="ＭＳ Ｐゴシック" charset="0"/>
              <a:cs typeface="Arial" charset="0"/>
            </a:endParaRPr>
          </a:p>
        </p:txBody>
      </p:sp>
      <p:sp>
        <p:nvSpPr>
          <p:cNvPr id="4" name="Ellipse 1">
            <a:extLst>
              <a:ext uri="{FF2B5EF4-FFF2-40B4-BE49-F238E27FC236}">
                <a16:creationId xmlns:a16="http://schemas.microsoft.com/office/drawing/2014/main" id="{5C12D3D5-76BA-484E-A2A6-13254FC2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905000"/>
            <a:ext cx="3994150" cy="1936750"/>
          </a:xfrm>
          <a:prstGeom prst="ellipse">
            <a:avLst/>
          </a:prstGeom>
          <a:solidFill>
            <a:srgbClr val="DAEEF3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>
                <a:ea typeface="ÇlÇr ñæí©" charset="-128"/>
              </a:rPr>
              <a:t>Dimension biomédicale</a:t>
            </a:r>
            <a:br>
              <a:rPr lang="fr-FR" altLang="fr-FR">
                <a:ea typeface="ÇlÇr ñæí©" charset="-128"/>
              </a:rPr>
            </a:br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5" name="Ellipse 1">
            <a:extLst>
              <a:ext uri="{FF2B5EF4-FFF2-40B4-BE49-F238E27FC236}">
                <a16:creationId xmlns:a16="http://schemas.microsoft.com/office/drawing/2014/main" id="{A7E9819E-FBE6-1846-B403-89CE9B276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0"/>
            <a:ext cx="3879850" cy="1822450"/>
          </a:xfrm>
          <a:prstGeom prst="ellipse">
            <a:avLst/>
          </a:prstGeom>
          <a:solidFill>
            <a:srgbClr val="F2DBDB"/>
          </a:solidFill>
          <a:ln w="9525">
            <a:solidFill>
              <a:srgbClr val="943634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fr-FR" dirty="0">
                <a:latin typeface="Century Gothic" charset="0"/>
                <a:ea typeface="ＭＳ Ｐゴシック" charset="0"/>
                <a:cs typeface="ＭＳ Ｐゴシック" charset="0"/>
              </a:rPr>
              <a:t>Dimension psycho-affective</a:t>
            </a:r>
          </a:p>
        </p:txBody>
      </p:sp>
      <p:sp>
        <p:nvSpPr>
          <p:cNvPr id="7" name="Ellipse 1">
            <a:extLst>
              <a:ext uri="{FF2B5EF4-FFF2-40B4-BE49-F238E27FC236}">
                <a16:creationId xmlns:a16="http://schemas.microsoft.com/office/drawing/2014/main" id="{3A06DFB7-779A-C343-AD25-37BA77C85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124200"/>
            <a:ext cx="4108450" cy="1933575"/>
          </a:xfrm>
          <a:prstGeom prst="ellipse">
            <a:avLst/>
          </a:prstGeom>
          <a:solidFill>
            <a:srgbClr val="DDD8C2"/>
          </a:solidFill>
          <a:ln w="9525">
            <a:solidFill>
              <a:srgbClr val="484329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>
                <a:ea typeface="ÇlÇr ñæí©" charset="-128"/>
              </a:rPr>
              <a:t>Dimension projet de soin, priorités d’</a:t>
            </a:r>
            <a:r>
              <a:rPr lang="fr-FR" altLang="ja-JP">
                <a:cs typeface="Arial" panose="020B0604020202020204" pitchFamily="34" charset="0"/>
              </a:rPr>
              <a:t>apprentissage</a:t>
            </a:r>
            <a:br>
              <a:rPr lang="fr-FR" altLang="ja-JP">
                <a:cs typeface="Arial" panose="020B0604020202020204" pitchFamily="34" charset="0"/>
              </a:rPr>
            </a:br>
            <a:endParaRPr lang="fr-FR" altLang="fr-FR">
              <a:cs typeface="Arial" panose="020B0604020202020204" pitchFamily="34" charset="0"/>
            </a:endParaRPr>
          </a:p>
        </p:txBody>
      </p:sp>
      <p:sp>
        <p:nvSpPr>
          <p:cNvPr id="8" name="Ellipse 1">
            <a:extLst>
              <a:ext uri="{FF2B5EF4-FFF2-40B4-BE49-F238E27FC236}">
                <a16:creationId xmlns:a16="http://schemas.microsoft.com/office/drawing/2014/main" id="{BAE1D1DD-F506-7246-BBBD-90AC9BB2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4419600"/>
            <a:ext cx="3994150" cy="1709738"/>
          </a:xfrm>
          <a:prstGeom prst="ellipse">
            <a:avLst/>
          </a:prstGeom>
          <a:solidFill>
            <a:srgbClr val="FDE9D9"/>
          </a:solidFill>
          <a:ln w="9525">
            <a:solidFill>
              <a:srgbClr val="E36C0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fr-FR">
                <a:latin typeface="Century Gothic" charset="0"/>
                <a:ea typeface="ÇlÇr ñæí©" charset="0"/>
                <a:cs typeface="ÇlÇr ñæí©" charset="0"/>
              </a:rPr>
              <a:t>Dimension socio-professionnelle</a:t>
            </a:r>
            <a:br>
              <a:rPr lang="fr-FR">
                <a:latin typeface="Century Gothic" charset="0"/>
                <a:ea typeface="ÇlÇr ñæí©" charset="0"/>
                <a:cs typeface="ÇlÇr ñæí©" charset="0"/>
              </a:rPr>
            </a:br>
            <a:endParaRPr lang="fr-FR">
              <a:latin typeface="Century Gothic" charset="0"/>
              <a:ea typeface="ＭＳ Ｐゴシック" charset="0"/>
              <a:cs typeface="Arial" charset="0"/>
            </a:endParaRPr>
          </a:p>
        </p:txBody>
      </p:sp>
      <p:sp>
        <p:nvSpPr>
          <p:cNvPr id="29703" name="Espace réservé du numéro de diapositive 1">
            <a:extLst>
              <a:ext uri="{FF2B5EF4-FFF2-40B4-BE49-F238E27FC236}">
                <a16:creationId xmlns:a16="http://schemas.microsoft.com/office/drawing/2014/main" id="{3E7E7A1F-AAB0-7A42-8B04-8DAC8661518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8B0C24-53AE-2741-8203-F3AB017A3A4B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29705" name="Image 11">
            <a:extLst>
              <a:ext uri="{FF2B5EF4-FFF2-40B4-BE49-F238E27FC236}">
                <a16:creationId xmlns:a16="http://schemas.microsoft.com/office/drawing/2014/main" id="{F0757D1E-EBF8-794B-B62E-998A1171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u pied de page 6">
            <a:extLst>
              <a:ext uri="{FF2B5EF4-FFF2-40B4-BE49-F238E27FC236}">
                <a16:creationId xmlns:a16="http://schemas.microsoft.com/office/drawing/2014/main" id="{BE7A8DDE-AC7D-B34B-89A6-15310B33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E5CECE1-A28D-9443-A50A-B984AE51C9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134938"/>
            <a:ext cx="7158038" cy="1412875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Dimension biomédicale</a:t>
            </a:r>
            <a:br>
              <a:rPr lang="fr-FR" altLang="fr-FR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24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             </a:t>
            </a:r>
            <a:r>
              <a:rPr lang="fr-FR" altLang="fr-FR" sz="2400" i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ce que le patient 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5EBF57B-D62C-4745-9EE0-387CC38FFA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2057400"/>
            <a:ext cx="7670800" cy="3736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Elle concerne l’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ensemble des problèmes de santé du patient.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Il s’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agit d’explorer avec le patient et de comprendre la manière dont il vit sa maladie :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symptômes vécus au quotidien (fatigue, douleurs…)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traitements (vécu des soins, de l’</a:t>
            </a:r>
            <a:r>
              <a:rPr lang="fr-FR" altLang="ja-JP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autosurveillance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…)</a:t>
            </a:r>
          </a:p>
          <a:p>
            <a:pPr lvl="1"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autres problèmes de santé associés </a:t>
            </a:r>
            <a:b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fr-FR" alt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co-morbidités</a:t>
            </a: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ou autres pathologies).</a:t>
            </a:r>
          </a:p>
        </p:txBody>
      </p:sp>
      <p:sp>
        <p:nvSpPr>
          <p:cNvPr id="31747" name="Espace réservé du numéro de diapositive 1">
            <a:extLst>
              <a:ext uri="{FF2B5EF4-FFF2-40B4-BE49-F238E27FC236}">
                <a16:creationId xmlns:a16="http://schemas.microsoft.com/office/drawing/2014/main" id="{57BB97FB-D21A-714F-AB52-911F86CE5AA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F91E4F0-186D-9341-88AF-BC30C7D1DEDC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31749" name="Image 7">
            <a:extLst>
              <a:ext uri="{FF2B5EF4-FFF2-40B4-BE49-F238E27FC236}">
                <a16:creationId xmlns:a16="http://schemas.microsoft.com/office/drawing/2014/main" id="{F5A20C38-A903-0449-AB61-85AAFE5BE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5B6D28AF-E109-794A-9287-F9B931CF3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75CCE613-09B9-CA41-A9EE-00F998F24FE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5950" y="1938338"/>
            <a:ext cx="7537450" cy="3200400"/>
          </a:xfrm>
        </p:spPr>
        <p:txBody>
          <a:bodyPr/>
          <a:lstStyle/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Elle concerne le contexte des activités professionnelles et sociales du patient.</a:t>
            </a:r>
          </a:p>
          <a:p>
            <a:pPr eaLnBrk="1" hangingPunct="1">
              <a:buClr>
                <a:schemeClr val="accent2">
                  <a:lumMod val="50000"/>
                  <a:lumOff val="50000"/>
                </a:schemeClr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Il s’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agit d’explorer le contexte de vie du patient tout en s’en tenant à des « territoires » en lien avec sa santé, sa (ses) maladie(s) et ses traitements.</a:t>
            </a: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A9F02F0-7FDF-1245-97ED-93BF7F0BF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3363"/>
            <a:ext cx="7543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fr-FR" altLang="fr-FR" sz="36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Dimension socioprofessionnelle</a:t>
            </a:r>
          </a:p>
          <a:p>
            <a:pPr eaLnBrk="1" hangingPunct="1">
              <a:defRPr/>
            </a:pPr>
            <a:r>
              <a:rPr lang="fr-FR" altLang="fr-FR" sz="2800" i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                    </a:t>
            </a:r>
            <a:r>
              <a:rPr lang="fr-FR" altLang="fr-FR" i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 profession, ses activités </a:t>
            </a:r>
          </a:p>
        </p:txBody>
      </p:sp>
      <p:sp>
        <p:nvSpPr>
          <p:cNvPr id="33795" name="Espace réservé du numéro de diapositive 1">
            <a:extLst>
              <a:ext uri="{FF2B5EF4-FFF2-40B4-BE49-F238E27FC236}">
                <a16:creationId xmlns:a16="http://schemas.microsoft.com/office/drawing/2014/main" id="{3FA0F1D8-441B-9645-A72C-22CA51855B6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B1CDC7-2222-EE4F-B72D-ACB66F2DA963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33797" name="Image 7">
            <a:extLst>
              <a:ext uri="{FF2B5EF4-FFF2-40B4-BE49-F238E27FC236}">
                <a16:creationId xmlns:a16="http://schemas.microsoft.com/office/drawing/2014/main" id="{0B593AD3-F722-7241-8D6A-170F274ED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FF4BB210-1B07-9E41-A054-03409932B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9963702-0087-4E45-B4EA-4EB31FD05C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322263"/>
            <a:ext cx="7158038" cy="1412875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Dimension</a:t>
            </a:r>
            <a:r>
              <a:rPr lang="fr-FR" altLang="fr-F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cognitive</a:t>
            </a:r>
            <a:br>
              <a:rPr lang="fr-FR" altLang="fr-FR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</a:t>
            </a:r>
            <a:r>
              <a:rPr lang="fr-FR" altLang="fr-FR" sz="2400" i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ce que le patient sait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E9709AE0-9071-F640-A0E6-F536D78E09D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2133600"/>
            <a:ext cx="7543800" cy="38814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Elle concerne les connaissances du patient sur la maladie et ses traitements.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Il s’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agit d’explorer avec le patient ses connaissances, ses représentations, ses croyances.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Il est important de mettre en parallèle les connaissances et les informations acquises avec les savoirs que le patient a construits tout au long de sa maladie et de ses soins.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  <a:lumOff val="50000"/>
                </a:schemeClr>
              </a:buClr>
              <a:defRPr/>
            </a:pPr>
            <a:endParaRPr lang="fr-FR" altLang="fr-FR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  <a:lumOff val="50000"/>
                </a:schemeClr>
              </a:buClr>
              <a:defRPr/>
            </a:pPr>
            <a:endParaRPr lang="fr-FR" altLang="fr-FR" sz="24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3" name="Espace réservé du numéro de diapositive 1">
            <a:extLst>
              <a:ext uri="{FF2B5EF4-FFF2-40B4-BE49-F238E27FC236}">
                <a16:creationId xmlns:a16="http://schemas.microsoft.com/office/drawing/2014/main" id="{DCC9B2F2-057A-6941-A9AB-2D5F50E5C44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20D2D3-71B1-5046-92E1-0DEE4993D30E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35845" name="Image 7">
            <a:extLst>
              <a:ext uri="{FF2B5EF4-FFF2-40B4-BE49-F238E27FC236}">
                <a16:creationId xmlns:a16="http://schemas.microsoft.com/office/drawing/2014/main" id="{185610DB-B7C6-BE48-93C8-51496885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70CCEFAF-9810-BD4A-8131-EFBC06849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F65A3C40-C626-194F-9375-F5425DA101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338138"/>
            <a:ext cx="6718300" cy="900112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sz="2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Dimension cognitive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07E27D7-D3BB-2349-8592-D85B57F8624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39788" y="2205038"/>
            <a:ext cx="7313612" cy="29527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Cette dimension présente un autre intérêt : celui d’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entrer en contact avec l’univers des savoirs mais aussi le rapport aux apprentissages du patient.</a:t>
            </a: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7891" name="Espace réservé du numéro de diapositive 1">
            <a:extLst>
              <a:ext uri="{FF2B5EF4-FFF2-40B4-BE49-F238E27FC236}">
                <a16:creationId xmlns:a16="http://schemas.microsoft.com/office/drawing/2014/main" id="{8F6BFF0F-02CF-D145-AFD6-D73A32FC747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1444DC0-AA93-D24C-9708-771E5E923237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37893" name="Image 7">
            <a:extLst>
              <a:ext uri="{FF2B5EF4-FFF2-40B4-BE49-F238E27FC236}">
                <a16:creationId xmlns:a16="http://schemas.microsoft.com/office/drawing/2014/main" id="{EB9968A3-6849-004E-9ABA-0F85DEDC8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CA95179B-D8CB-5B4E-9DCF-36F009A54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6DBCEF96-561C-074A-9396-A19F39D6668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11200" y="196850"/>
            <a:ext cx="7158038" cy="1128713"/>
          </a:xfrm>
        </p:spPr>
        <p:txBody>
          <a:bodyPr anchor="ctr"/>
          <a:lstStyle/>
          <a:p>
            <a:pPr eaLnBrk="1" hangingPunct="1">
              <a:defRPr/>
            </a:pPr>
            <a:r>
              <a:rPr lang="fr-FR" altLang="fr-FR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Dimension psychoaffective</a:t>
            </a:r>
            <a:br>
              <a:rPr lang="fr-FR" altLang="fr-FR" sz="2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fr-FR" altLang="fr-FR" sz="2800" b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         </a:t>
            </a:r>
            <a:r>
              <a:rPr lang="fr-FR" altLang="fr-FR" sz="2400" i="1" dirty="0">
                <a:solidFill>
                  <a:schemeClr val="accent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son environnement, ses ressources 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12BA977-A2AA-3547-815F-128A1C732F6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11200" y="1735138"/>
            <a:ext cx="7313613" cy="4129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Cette dimension concerne l’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environnement familial, conjugal, amical… du patient en termes de ressources et de soutien qu’il a utilisé jusque là pour faire face aux situations causées par sa (ses) maladie(s) et les contraintes de soins.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Il s’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agit de mettre en évidence et valoriser les ressources qu’il a mobilisées pour vivre au mieux tous les jours.</a:t>
            </a:r>
          </a:p>
          <a:p>
            <a:pPr eaLnBrk="1" hangingPunct="1">
              <a:lnSpc>
                <a:spcPct val="80000"/>
              </a:lnSpc>
              <a:buClr>
                <a:srgbClr val="FF0000"/>
              </a:buClr>
              <a:defRPr/>
            </a:pPr>
            <a:r>
              <a:rPr lang="fr-FR" altLang="fr-FR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Il s’</a:t>
            </a:r>
            <a:r>
              <a:rPr lang="fr-FR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agit aussi d’évaluer le poids des contraintes de soin sur la vie du patient (couple, famille,…) et son environnement, qui a un effet culpabilisant chez les patients.</a:t>
            </a:r>
            <a:endParaRPr lang="fr-FR" altLang="fr-FR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9939" name="Espace réservé du numéro de diapositive 1">
            <a:extLst>
              <a:ext uri="{FF2B5EF4-FFF2-40B4-BE49-F238E27FC236}">
                <a16:creationId xmlns:a16="http://schemas.microsoft.com/office/drawing/2014/main" id="{3EC9F020-8E0D-BB4C-BC08-9C4F87D904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FA4145-63E8-9548-95AA-41E08FFABD30}" type="slidenum">
              <a:rPr lang="en-US" altLang="fr-FR" sz="22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fr-FR" sz="2200">
              <a:solidFill>
                <a:schemeClr val="bg1"/>
              </a:solidFill>
            </a:endParaRPr>
          </a:p>
        </p:txBody>
      </p:sp>
      <p:pic>
        <p:nvPicPr>
          <p:cNvPr id="39941" name="Image 7">
            <a:extLst>
              <a:ext uri="{FF2B5EF4-FFF2-40B4-BE49-F238E27FC236}">
                <a16:creationId xmlns:a16="http://schemas.microsoft.com/office/drawing/2014/main" id="{EFBFBE34-948A-604C-9E6C-863AF3877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6075363"/>
            <a:ext cx="769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u pied de page 6">
            <a:extLst>
              <a:ext uri="{FF2B5EF4-FFF2-40B4-BE49-F238E27FC236}">
                <a16:creationId xmlns:a16="http://schemas.microsoft.com/office/drawing/2014/main" id="{57E9ADE3-D737-174B-9DAC-1B8AE266B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" y="6391275"/>
            <a:ext cx="87709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8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 sz="2000"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ts val="600"/>
              </a:spcBef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F13535"/>
              </a:buClr>
              <a:buSzPct val="100000"/>
              <a:buFont typeface="Wingdings 2" pitchFamily="2" charset="2"/>
              <a:buChar char="¡"/>
              <a:defRPr>
                <a:solidFill>
                  <a:schemeClr val="tx2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100" dirty="0">
                <a:solidFill>
                  <a:schemeClr val="tx1"/>
                </a:solidFill>
              </a:rPr>
              <a:t>© C</a:t>
            </a:r>
            <a:r>
              <a:rPr lang="en-US" altLang="fr-FR" sz="1100" dirty="0">
                <a:solidFill>
                  <a:srgbClr val="FF0000"/>
                </a:solidFill>
              </a:rPr>
              <a:t>O</a:t>
            </a:r>
            <a:r>
              <a:rPr lang="en-US" altLang="fr-FR" sz="1100" dirty="0">
                <a:solidFill>
                  <a:schemeClr val="tx1"/>
                </a:solidFill>
              </a:rPr>
              <a:t>MMENT DIRE, 2012-2023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Encrier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Plaza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4818</TotalTime>
  <Words>2291</Words>
  <Application>Microsoft Macintosh PowerPoint</Application>
  <PresentationFormat>Affichage à l'écran (4:3)</PresentationFormat>
  <Paragraphs>208</Paragraphs>
  <Slides>23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Calisto MT</vt:lpstr>
      <vt:lpstr>Century Gothic</vt:lpstr>
      <vt:lpstr>Verdana</vt:lpstr>
      <vt:lpstr>Wingdings</vt:lpstr>
      <vt:lpstr>Wingdings 2</vt:lpstr>
      <vt:lpstr>Plaza</vt:lpstr>
      <vt:lpstr>LE BILAN ÉDUCATIF PARTAGÉ</vt:lpstr>
      <vt:lpstr>Le bilan éducatif partagé (BEP)</vt:lpstr>
      <vt:lpstr>Présentation PowerPoint</vt:lpstr>
      <vt:lpstr>Les 5 dimensions du BEP</vt:lpstr>
      <vt:lpstr>Dimension biomédicale                              ce que le patient a</vt:lpstr>
      <vt:lpstr>Présentation PowerPoint</vt:lpstr>
      <vt:lpstr>Dimension cognitive                ce que le patient sait</vt:lpstr>
      <vt:lpstr>Dimension cognitive</vt:lpstr>
      <vt:lpstr>Dimension psychoaffective          son environnement, ses ressources </vt:lpstr>
      <vt:lpstr>Dimension psychoaffective</vt:lpstr>
      <vt:lpstr>Dimension projet de soin, priorités d’apprentissage               ce que le patient projette</vt:lpstr>
      <vt:lpstr>Dimension projet de soin,  priorités d’apprentissage</vt:lpstr>
      <vt:lpstr>Synthèse des 5 dimensions du BEP</vt:lpstr>
      <vt:lpstr>  Avant l’entretien …                           </vt:lpstr>
      <vt:lpstr>Les 6 tâches à conduire dans le BEP </vt:lpstr>
      <vt:lpstr>  Écouter : les techniques adaptées                            </vt:lpstr>
      <vt:lpstr>Recueillir de l’information :  les techniques adaptées</vt:lpstr>
      <vt:lpstr>Informer </vt:lpstr>
      <vt:lpstr>Décider avec le patient </vt:lpstr>
      <vt:lpstr>Proposer </vt:lpstr>
      <vt:lpstr>Faire un bilan et le rédiger </vt:lpstr>
      <vt:lpstr>La définition avec le patient  d’un programme personnalisé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EDUCATIF PARTAGE</dc:title>
  <dc:subject/>
  <dc:creator>Rebillon Maryline</dc:creator>
  <cp:keywords/>
  <dc:description>Copyright COMMENT DIRE, 2011-2023</dc:description>
  <cp:lastModifiedBy>Bery VIGY</cp:lastModifiedBy>
  <cp:revision>301</cp:revision>
  <cp:lastPrinted>2019-10-01T21:33:02Z</cp:lastPrinted>
  <dcterms:created xsi:type="dcterms:W3CDTF">2012-11-03T07:44:20Z</dcterms:created>
  <dcterms:modified xsi:type="dcterms:W3CDTF">2023-05-14T10:35:52Z</dcterms:modified>
  <cp:category/>
</cp:coreProperties>
</file>