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6858000" cy="9144000"/>
  <p:embeddedFontLst>
    <p:embeddedFont>
      <p:font typeface="Century Gothic"/>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7" roundtripDataSignature="AMtx7miJv4nFvxurPq/m8+UpxxUzVlWv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CenturyGothic-bold.fntdata"/><Relationship Id="rId23" Type="http://schemas.openxmlformats.org/officeDocument/2006/relationships/font" Target="fonts/CenturyGothic-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enturyGothic-boldItalic.fntdata"/><Relationship Id="rId25" Type="http://schemas.openxmlformats.org/officeDocument/2006/relationships/font" Target="fonts/CenturyGothic-italic.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6" name="Google Shape;16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fr-FR"/>
              <a:t>Bonjour et bienvenue dans ce diaporama qui a pour objectifs de vous présenter en une quarantaine de minutes, les définitions, les objectifs et le cadre législatif et réglementaire de la pratique de l’éducation thérapeutique. </a:t>
            </a:r>
            <a:endParaRPr/>
          </a:p>
          <a:p>
            <a:pPr indent="0" lvl="0" marL="0" rtl="0" algn="l">
              <a:spcBef>
                <a:spcPts val="360"/>
              </a:spcBef>
              <a:spcAft>
                <a:spcPts val="0"/>
              </a:spcAft>
              <a:buNone/>
            </a:pPr>
            <a:r>
              <a:rPr lang="fr-FR"/>
              <a:t>Il est suivi par un exercice qui vous permettra à la fois de renforcer vos connaissances et aussi  de satisfaire aux exigences de validation des contenus à distance de cette formation. </a:t>
            </a:r>
            <a:endParaRPr/>
          </a:p>
          <a:p>
            <a:pPr indent="0" lvl="0" marL="0" rtl="0" algn="l">
              <a:spcBef>
                <a:spcPts val="360"/>
              </a:spcBef>
              <a:spcAft>
                <a:spcPts val="0"/>
              </a:spcAft>
              <a:buNone/>
            </a:pPr>
            <a:r>
              <a:rPr lang="fr-FR"/>
              <a:t>Ce cours a été réalisé par l’équipe de </a:t>
            </a:r>
            <a:r>
              <a:rPr b="1" lang="fr-FR"/>
              <a:t>C</a:t>
            </a:r>
            <a:r>
              <a:rPr b="1" lang="fr-FR">
                <a:solidFill>
                  <a:srgbClr val="FF0000"/>
                </a:solidFill>
              </a:rPr>
              <a:t>O</a:t>
            </a:r>
            <a:r>
              <a:rPr b="1" lang="fr-FR"/>
              <a:t>MMENT DIRE</a:t>
            </a:r>
            <a:r>
              <a:rPr lang="fr-FR"/>
              <a:t> et il vous est lu et commenté par Catherine Tourette-Turgis. </a:t>
            </a:r>
            <a:endParaRPr/>
          </a:p>
        </p:txBody>
      </p:sp>
      <p:sp>
        <p:nvSpPr>
          <p:cNvPr id="167" name="Google Shape;16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54" name="Google Shape;254;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4" name="Google Shape;264;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FR">
                <a:solidFill>
                  <a:srgbClr val="FF0000"/>
                </a:solidFill>
              </a:rPr>
              <a:t>La loi HPST (Hôpital, Patients, santé, territoires) : </a:t>
            </a:r>
            <a:r>
              <a:rPr lang="fr-FR"/>
              <a:t>Titre III. « Accès de tous à des soins de qualité » :</a:t>
            </a:r>
            <a:endParaRPr/>
          </a:p>
          <a:p>
            <a:pPr indent="0" lvl="0" marL="0" rtl="0" algn="l">
              <a:spcBef>
                <a:spcPts val="360"/>
              </a:spcBef>
              <a:spcAft>
                <a:spcPts val="0"/>
              </a:spcAft>
              <a:buNone/>
            </a:pPr>
            <a:r>
              <a:rPr lang="fr-FR"/>
              <a:t>Chap. I</a:t>
            </a:r>
            <a:endParaRPr/>
          </a:p>
          <a:p>
            <a:pPr indent="0" lvl="0" marL="0" rtl="0" algn="l">
              <a:spcBef>
                <a:spcPts val="360"/>
              </a:spcBef>
              <a:spcAft>
                <a:spcPts val="0"/>
              </a:spcAft>
              <a:buNone/>
            </a:pPr>
            <a:r>
              <a:rPr lang="fr-FR"/>
              <a:t>L'éducation pour la santé et l’éducation thérapeutique font partie de la prise en charge continue des malades. On entre avec cette loi dans un dispositif de loi généralisé en France où 15 million de personnes sont atteintes de malades chroniques. Nous sommes donc d’emblée confrontés  à des problèmes de faisabilité, alors qu’elle est susceptible d’être proposée à toute personne atteinte d’une maladie chronique…On verra en quoi cette question est l’occasion de débats, comme par exemple : à qui proposer l’éducation en priorité ? comment sait-on que l’état du patient la nécessite ? S’agit-il de l’état médical du patient, de son état psychologique ?</a:t>
            </a:r>
            <a:endParaRPr/>
          </a:p>
          <a:p>
            <a:pPr indent="0" lvl="0" marL="0" rtl="0" algn="l">
              <a:spcBef>
                <a:spcPts val="360"/>
              </a:spcBef>
              <a:spcAft>
                <a:spcPts val="0"/>
              </a:spcAft>
              <a:buNone/>
            </a:pPr>
            <a:r>
              <a:rPr lang="fr-FR"/>
              <a:t>Il est important de noter ici que le patient est libre de refuser la proposition d’ETP surtout si elle ne lui convient pas du tout ou encore ne répond pas ou plus à ses besoins prioritaires, tels qu’il les perçoit. Cela met en questions les modalités « contractuelles » proposées parfois aux patients pour bénéficier d’e l’ETP. </a:t>
            </a:r>
            <a:endParaRPr/>
          </a:p>
          <a:p>
            <a:pPr indent="0" lvl="0" marL="0" rtl="0" algn="l">
              <a:spcBef>
                <a:spcPts val="360"/>
              </a:spcBef>
              <a:spcAft>
                <a:spcPts val="0"/>
              </a:spcAft>
              <a:buNone/>
            </a:pPr>
            <a:r>
              <a:t/>
            </a:r>
            <a:endParaRPr/>
          </a:p>
        </p:txBody>
      </p:sp>
      <p:sp>
        <p:nvSpPr>
          <p:cNvPr id="265" name="Google Shape;265;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73" name="Google Shape;273;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fr-FR"/>
              <a:t>Cela veut dire qu’il y a des règles à suivre pour pouvoir mettre en place et animer un programme et pratiquer l’ETP. </a:t>
            </a:r>
            <a:endParaRPr/>
          </a:p>
          <a:p>
            <a:pPr indent="0" lvl="0" marL="0" rtl="0" algn="l">
              <a:spcBef>
                <a:spcPts val="360"/>
              </a:spcBef>
              <a:spcAft>
                <a:spcPts val="0"/>
              </a:spcAft>
              <a:buNone/>
            </a:pPr>
            <a:r>
              <a:t/>
            </a:r>
            <a:endParaRPr/>
          </a:p>
          <a:p>
            <a:pPr indent="0" lvl="0" marL="0" rtl="0" algn="l">
              <a:spcBef>
                <a:spcPts val="360"/>
              </a:spcBef>
              <a:spcAft>
                <a:spcPts val="0"/>
              </a:spcAft>
              <a:buNone/>
            </a:pPr>
            <a:r>
              <a:t/>
            </a:r>
            <a:endParaRPr/>
          </a:p>
        </p:txBody>
      </p:sp>
      <p:sp>
        <p:nvSpPr>
          <p:cNvPr id="274" name="Google Shape;274;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84" name="Google Shape;284;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5" name="Google Shape;295;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06" name="Google Shape;306;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16" name="Google Shape;31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26" name="Google Shape;326;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6" name="Google Shape;176;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fr-FR"/>
              <a:t>Cette définition a le mérite d’emblée de mettre le poids sur le fait que l’ETP s’inscrit dans un processus, ce qui sous entend qu’elle n’est pas une action qui se résume à une intervention unique, un cours sur la maladie par exemple. Elle reconnaît aussi que la maladie requiert des personnes malades (elles-mêmes mais aussi parfois de leurs entourage) des capacités spécifiques que nécessitent un soutien  dans le temps (« processus »), mais aussi une prise en compte de ces capacités à acquérir ou déjà acquises en les intégrant dans le projet de soin (ce que le patient ou son entourage sait déjà, ce qu’il sait faire, les savoir être acquis, etc.). Ces capacités jouent un rôle important dans la gestion de la maladie et on le verra, elles ne portent pas seulement sur le maniement des traitements. </a:t>
            </a:r>
            <a:endParaRPr/>
          </a:p>
          <a:p>
            <a:pPr indent="0" lvl="0" marL="0" rtl="0" algn="l">
              <a:spcBef>
                <a:spcPts val="360"/>
              </a:spcBef>
              <a:spcAft>
                <a:spcPts val="0"/>
              </a:spcAft>
              <a:buNone/>
            </a:pPr>
            <a:r>
              <a:t/>
            </a:r>
            <a:endParaRPr/>
          </a:p>
        </p:txBody>
      </p:sp>
      <p:sp>
        <p:nvSpPr>
          <p:cNvPr id="177" name="Google Shape;177;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7" name="Google Shape;187;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fr-FR"/>
              <a:t>Souvent, on associe l‘Éducation thérapeutique à une simple transmission d’information ou à un transfert de connaissances. Ce qui est  intéressant dans cette diapositive, c’est que le législateur distingue les  « savoirs et les compétences ». Nous les avons surlignés… Effectivement, les compétences ne sont pas que de savoirs, ce sont aussi des savoirs faire et des savoirs être que tout patient développe au décours de sa maladie, au sens où la maladie nécessite l’acquisition de savoirs, d’attitudes et de savoir être.</a:t>
            </a:r>
            <a:endParaRPr/>
          </a:p>
          <a:p>
            <a:pPr indent="0" lvl="0" marL="0" rtl="0" algn="l">
              <a:spcBef>
                <a:spcPts val="360"/>
              </a:spcBef>
              <a:spcAft>
                <a:spcPts val="0"/>
              </a:spcAft>
              <a:buNone/>
            </a:pPr>
            <a:r>
              <a:rPr lang="fr-FR"/>
              <a:t>L’expression « changement de comportement », nous y reviendrons dans les modules 2 et 3, mais disons déjà que la plupart des soins dans les maladies chroniques nécessitent de la part des patients des ajustements, des comportements. Par exemple, un changement dans le style de vie (intégration du soin dans la vie, d’une activité physique, de recommandations diététiques,…). Ceci est extrêmement difficile et justifie que nous explorions un peu les théories des comportements de santé. </a:t>
            </a:r>
            <a:endParaRPr/>
          </a:p>
          <a:p>
            <a:pPr indent="0" lvl="0" marL="0" rtl="0" algn="l">
              <a:spcBef>
                <a:spcPts val="360"/>
              </a:spcBef>
              <a:spcAft>
                <a:spcPts val="0"/>
              </a:spcAft>
              <a:buNone/>
            </a:pPr>
            <a:r>
              <a:rPr lang="fr-FR"/>
              <a:t>Il est important de souligner que l’objectif n’est pas de faire de l’éducation pour l’éducation, avec un simple objectif de transfert de savoirs. Il s’agit d’une éducation au service de l’amélioration de la qualité de vie du patient prioritairement et de son entourage.</a:t>
            </a:r>
            <a:endParaRPr/>
          </a:p>
        </p:txBody>
      </p:sp>
      <p:sp>
        <p:nvSpPr>
          <p:cNvPr id="188" name="Google Shape;188;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7" name="Google Shape;197;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6" name="Google Shape;206;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5" name="Google Shape;215;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24" name="Google Shape;224;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6" name="Google Shape;23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45" name="Google Shape;245;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fr-FR"/>
              <a:t>Nous allons voir maintenant quelques aspects du cadre législatif et réglementaire qui peuvent nous intéresser déjà aujourd’hui pour avancer dans une meilleure connaissance et maîtrise du cadre et des modalités de mise en œuvre de programme d’ETP. </a:t>
            </a:r>
            <a:endParaRPr/>
          </a:p>
          <a:p>
            <a:pPr indent="0" lvl="0" marL="0" rtl="0" algn="l">
              <a:spcBef>
                <a:spcPts val="0"/>
              </a:spcBef>
              <a:spcAft>
                <a:spcPts val="0"/>
              </a:spcAft>
              <a:buNone/>
            </a:pPr>
            <a:r>
              <a:rPr lang="fr-FR"/>
              <a:t>Au fur et à mesure de la formation, nous envisagerons et approfondirons certains aspects en lien avec ce cadre règlementaire.</a:t>
            </a:r>
            <a:endParaRPr/>
          </a:p>
          <a:p>
            <a:pPr indent="0" lvl="0" marL="0" rtl="0" algn="l">
              <a:spcBef>
                <a:spcPts val="360"/>
              </a:spcBef>
              <a:spcAft>
                <a:spcPts val="0"/>
              </a:spcAft>
              <a:buNone/>
            </a:pPr>
            <a:r>
              <a:t/>
            </a:r>
            <a:endParaRPr/>
          </a:p>
        </p:txBody>
      </p:sp>
      <p:sp>
        <p:nvSpPr>
          <p:cNvPr id="246" name="Google Shape;246;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4" name="Shape 14"/>
        <p:cNvGrpSpPr/>
        <p:nvPr/>
      </p:nvGrpSpPr>
      <p:grpSpPr>
        <a:xfrm>
          <a:off x="0" y="0"/>
          <a:ext cx="0" cy="0"/>
          <a:chOff x="0" y="0"/>
          <a:chExt cx="0" cy="0"/>
        </a:xfrm>
      </p:grpSpPr>
      <p:sp>
        <p:nvSpPr>
          <p:cNvPr id="15" name="Google Shape;15;p19"/>
          <p:cNvSpPr/>
          <p:nvPr/>
        </p:nvSpPr>
        <p:spPr>
          <a:xfrm>
            <a:off x="3187700" y="268288"/>
            <a:ext cx="5668963" cy="390048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6" name="Google Shape;16;p19"/>
          <p:cNvSpPr/>
          <p:nvPr/>
        </p:nvSpPr>
        <p:spPr>
          <a:xfrm>
            <a:off x="268288" y="268288"/>
            <a:ext cx="184150" cy="3886200"/>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pic>
        <p:nvPicPr>
          <p:cNvPr id="17" name="Google Shape;17;p19"/>
          <p:cNvPicPr preferRelativeResize="0"/>
          <p:nvPr/>
        </p:nvPicPr>
        <p:blipFill rotWithShape="1">
          <a:blip r:embed="rId2">
            <a:alphaModFix/>
          </a:blip>
          <a:srcRect b="0" l="0" r="0" t="0"/>
          <a:stretch/>
        </p:blipFill>
        <p:spPr>
          <a:xfrm>
            <a:off x="571500" y="268288"/>
            <a:ext cx="2311400" cy="1749425"/>
          </a:xfrm>
          <a:prstGeom prst="rect">
            <a:avLst/>
          </a:prstGeom>
          <a:noFill/>
          <a:ln>
            <a:noFill/>
          </a:ln>
        </p:spPr>
      </p:pic>
      <p:sp>
        <p:nvSpPr>
          <p:cNvPr id="18" name="Google Shape;18;p19"/>
          <p:cNvSpPr txBox="1"/>
          <p:nvPr>
            <p:ph type="ctrTitle"/>
          </p:nvPr>
        </p:nvSpPr>
        <p:spPr>
          <a:xfrm>
            <a:off x="3200400" y="4208929"/>
            <a:ext cx="5458968" cy="104868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F33232"/>
              </a:buClr>
              <a:buSzPts val="4600"/>
              <a:buFont typeface="Century Gothic"/>
              <a:buNone/>
              <a:defRPr sz="4600">
                <a:solidFill>
                  <a:srgbClr val="F33232"/>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9"/>
          <p:cNvSpPr txBox="1"/>
          <p:nvPr>
            <p:ph idx="1" type="subTitle"/>
          </p:nvPr>
        </p:nvSpPr>
        <p:spPr>
          <a:xfrm>
            <a:off x="3200400" y="5257800"/>
            <a:ext cx="5458968" cy="621792"/>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600"/>
              <a:buFont typeface="Noto Sans Symbols"/>
              <a:buNone/>
              <a:defRPr sz="1600">
                <a:solidFill>
                  <a:schemeClr val="dk2"/>
                </a:solidFill>
                <a:latin typeface="Century Gothic"/>
                <a:ea typeface="Century Gothic"/>
                <a:cs typeface="Century Gothic"/>
                <a:sym typeface="Century Gothic"/>
              </a:defRPr>
            </a:lvl1pPr>
            <a:lvl2pPr lvl="1" algn="ctr">
              <a:spcBef>
                <a:spcPts val="600"/>
              </a:spcBef>
              <a:spcAft>
                <a:spcPts val="0"/>
              </a:spcAft>
              <a:buSzPts val="1800"/>
              <a:buNone/>
              <a:defRPr>
                <a:solidFill>
                  <a:srgbClr val="888888"/>
                </a:solidFill>
              </a:defRPr>
            </a:lvl2pPr>
            <a:lvl3pPr lvl="2" algn="ctr">
              <a:spcBef>
                <a:spcPts val="600"/>
              </a:spcBef>
              <a:spcAft>
                <a:spcPts val="0"/>
              </a:spcAft>
              <a:buSzPts val="1800"/>
              <a:buNone/>
              <a:defRPr>
                <a:solidFill>
                  <a:srgbClr val="888888"/>
                </a:solidFill>
              </a:defRPr>
            </a:lvl3pPr>
            <a:lvl4pPr lvl="3" algn="ctr">
              <a:spcBef>
                <a:spcPts val="600"/>
              </a:spcBef>
              <a:spcAft>
                <a:spcPts val="0"/>
              </a:spcAft>
              <a:buSzPts val="1800"/>
              <a:buNone/>
              <a:defRPr>
                <a:solidFill>
                  <a:srgbClr val="888888"/>
                </a:solidFill>
              </a:defRPr>
            </a:lvl4pPr>
            <a:lvl5pPr lvl="4" algn="ctr">
              <a:spcBef>
                <a:spcPts val="600"/>
              </a:spcBef>
              <a:spcAft>
                <a:spcPts val="0"/>
              </a:spcAft>
              <a:buSzPts val="1800"/>
              <a:buNone/>
              <a:defRPr>
                <a:solidFill>
                  <a:srgbClr val="888888"/>
                </a:solidFill>
              </a:defRPr>
            </a:lvl5pPr>
            <a:lvl6pPr lvl="5" algn="ctr">
              <a:spcBef>
                <a:spcPts val="360"/>
              </a:spcBef>
              <a:spcAft>
                <a:spcPts val="0"/>
              </a:spcAft>
              <a:buSzPts val="1800"/>
              <a:buNone/>
              <a:defRPr>
                <a:solidFill>
                  <a:srgbClr val="888888"/>
                </a:solidFill>
              </a:defRPr>
            </a:lvl6pPr>
            <a:lvl7pPr lvl="6" algn="ctr">
              <a:spcBef>
                <a:spcPts val="360"/>
              </a:spcBef>
              <a:spcAft>
                <a:spcPts val="0"/>
              </a:spcAft>
              <a:buSzPts val="1800"/>
              <a:buNone/>
              <a:defRPr>
                <a:solidFill>
                  <a:srgbClr val="888888"/>
                </a:solidFill>
              </a:defRPr>
            </a:lvl7pPr>
            <a:lvl8pPr lvl="7" algn="ctr">
              <a:spcBef>
                <a:spcPts val="360"/>
              </a:spcBef>
              <a:spcAft>
                <a:spcPts val="0"/>
              </a:spcAft>
              <a:buSzPts val="1800"/>
              <a:buNone/>
              <a:defRPr>
                <a:solidFill>
                  <a:srgbClr val="888888"/>
                </a:solidFill>
              </a:defRPr>
            </a:lvl8pPr>
            <a:lvl9pPr lvl="8" algn="ctr">
              <a:spcBef>
                <a:spcPts val="360"/>
              </a:spcBef>
              <a:spcAft>
                <a:spcPts val="0"/>
              </a:spcAft>
              <a:buSzPts val="1800"/>
              <a:buNone/>
              <a:defRPr>
                <a:solidFill>
                  <a:srgbClr val="888888"/>
                </a:solidFill>
              </a:defRPr>
            </a:lvl9pPr>
          </a:lstStyle>
          <a:p/>
        </p:txBody>
      </p:sp>
      <p:sp>
        <p:nvSpPr>
          <p:cNvPr id="20" name="Google Shape;20;p19"/>
          <p:cNvSpPr txBox="1"/>
          <p:nvPr>
            <p:ph idx="10" type="dt"/>
          </p:nvPr>
        </p:nvSpPr>
        <p:spPr>
          <a:xfrm>
            <a:off x="3276600" y="390525"/>
            <a:ext cx="55054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sz="22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9"/>
          <p:cNvSpPr txBox="1"/>
          <p:nvPr>
            <p:ph idx="12" type="sldNum"/>
          </p:nvPr>
        </p:nvSpPr>
        <p:spPr>
          <a:xfrm>
            <a:off x="7974013" y="6362700"/>
            <a:ext cx="685800" cy="365125"/>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1pPr>
            <a:lvl2pPr indent="0" lvl="1"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2pPr>
            <a:lvl3pPr indent="0" lvl="2"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3pPr>
            <a:lvl4pPr indent="0" lvl="3"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4pPr>
            <a:lvl5pPr indent="0" lvl="4"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5pPr>
            <a:lvl6pPr indent="0" lvl="5"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6pPr>
            <a:lvl7pPr indent="0" lvl="6"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7pPr>
            <a:lvl8pPr indent="0" lvl="7"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8pPr>
            <a:lvl9pPr indent="0" lvl="8" marL="0" marR="0" algn="ctr">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tenus, Haut et bas">
  <p:cSld name="2 contenus, Haut et bas">
    <p:spTree>
      <p:nvGrpSpPr>
        <p:cNvPr id="83" name="Shape 83"/>
        <p:cNvGrpSpPr/>
        <p:nvPr/>
      </p:nvGrpSpPr>
      <p:grpSpPr>
        <a:xfrm>
          <a:off x="0" y="0"/>
          <a:ext cx="0" cy="0"/>
          <a:chOff x="0" y="0"/>
          <a:chExt cx="0" cy="0"/>
        </a:xfrm>
      </p:grpSpPr>
      <p:sp>
        <p:nvSpPr>
          <p:cNvPr id="84" name="Google Shape;84;p28"/>
          <p:cNvSpPr txBox="1"/>
          <p:nvPr/>
        </p:nvSpPr>
        <p:spPr>
          <a:xfrm>
            <a:off x="457200" y="254000"/>
            <a:ext cx="7388225" cy="590550"/>
          </a:xfrm>
          <a:prstGeom prst="rect">
            <a:avLst/>
          </a:prstGeom>
          <a:noFill/>
          <a:ln cap="flat" cmpd="sng" w="9525">
            <a:solidFill>
              <a:srgbClr val="FFFFFF"/>
            </a:solidFill>
            <a:prstDash val="solid"/>
            <a:round/>
            <a:headEnd len="sm" w="sm" type="none"/>
            <a:tailEnd len="sm" w="sm" type="none"/>
          </a:ln>
        </p:spPr>
        <p:txBody>
          <a:bodyPr anchorCtr="0" anchor="b" bIns="45700" lIns="91425" spcFirstLastPara="1" rIns="91425" wrap="square" tIns="45700">
            <a:noAutofit/>
          </a:bodyPr>
          <a:lstStyle/>
          <a:p>
            <a:pPr indent="0" lvl="0" marL="0" marR="0" rtl="0" algn="l">
              <a:spcBef>
                <a:spcPts val="0"/>
              </a:spcBef>
              <a:spcAft>
                <a:spcPts val="0"/>
              </a:spcAft>
              <a:buClr>
                <a:srgbClr val="DF172A"/>
              </a:buClr>
              <a:buSzPts val="2800"/>
              <a:buFont typeface="Century Gothic"/>
              <a:buNone/>
            </a:pPr>
            <a:r>
              <a:rPr b="0" i="0" lang="fr-FR" sz="2800" u="none" cap="none" strike="noStrike">
                <a:solidFill>
                  <a:srgbClr val="DF172A"/>
                </a:solidFill>
                <a:latin typeface="Century Gothic"/>
                <a:ea typeface="Century Gothic"/>
                <a:cs typeface="Century Gothic"/>
                <a:sym typeface="Century Gothic"/>
              </a:rPr>
              <a:t>Cliquez et modifiez le titre</a:t>
            </a:r>
            <a:endParaRPr/>
          </a:p>
        </p:txBody>
      </p:sp>
      <p:cxnSp>
        <p:nvCxnSpPr>
          <p:cNvPr id="85" name="Google Shape;85;p28"/>
          <p:cNvCxnSpPr/>
          <p:nvPr/>
        </p:nvCxnSpPr>
        <p:spPr>
          <a:xfrm>
            <a:off x="592138" y="844550"/>
            <a:ext cx="7480300" cy="0"/>
          </a:xfrm>
          <a:prstGeom prst="straightConnector1">
            <a:avLst/>
          </a:prstGeom>
          <a:noFill/>
          <a:ln cap="flat" cmpd="sng" w="25400">
            <a:solidFill>
              <a:srgbClr val="DF172A"/>
            </a:solidFill>
            <a:prstDash val="solid"/>
            <a:round/>
            <a:headEnd len="sm" w="sm" type="none"/>
            <a:tailEnd len="sm" w="sm" type="none"/>
          </a:ln>
        </p:spPr>
      </p:cxnSp>
      <p:sp>
        <p:nvSpPr>
          <p:cNvPr id="86" name="Google Shape;86;p28"/>
          <p:cNvSpPr/>
          <p:nvPr/>
        </p:nvSpPr>
        <p:spPr>
          <a:xfrm>
            <a:off x="8123238" y="346075"/>
            <a:ext cx="717550" cy="1646238"/>
          </a:xfrm>
          <a:prstGeom prst="rect">
            <a:avLst/>
          </a:prstGeom>
          <a:solidFill>
            <a:srgbClr val="DF172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pic>
        <p:nvPicPr>
          <p:cNvPr id="87" name="Google Shape;87;p28"/>
          <p:cNvPicPr preferRelativeResize="0"/>
          <p:nvPr/>
        </p:nvPicPr>
        <p:blipFill rotWithShape="1">
          <a:blip r:embed="rId2">
            <a:alphaModFix/>
          </a:blip>
          <a:srcRect b="0" l="0" r="0" t="0"/>
          <a:stretch/>
        </p:blipFill>
        <p:spPr>
          <a:xfrm>
            <a:off x="8123238" y="346075"/>
            <a:ext cx="709612" cy="569913"/>
          </a:xfrm>
          <a:prstGeom prst="rect">
            <a:avLst/>
          </a:prstGeom>
          <a:noFill/>
          <a:ln>
            <a:noFill/>
          </a:ln>
        </p:spPr>
      </p:pic>
      <p:sp>
        <p:nvSpPr>
          <p:cNvPr id="88" name="Google Shape;88;p28"/>
          <p:cNvSpPr txBox="1"/>
          <p:nvPr>
            <p:ph idx="1" type="body"/>
          </p:nvPr>
        </p:nvSpPr>
        <p:spPr>
          <a:xfrm>
            <a:off x="519218" y="1252638"/>
            <a:ext cx="7396163" cy="2464612"/>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89" name="Google Shape;89;p28"/>
          <p:cNvSpPr txBox="1"/>
          <p:nvPr>
            <p:ph idx="2" type="body"/>
          </p:nvPr>
        </p:nvSpPr>
        <p:spPr>
          <a:xfrm>
            <a:off x="519218" y="3807420"/>
            <a:ext cx="7396163" cy="2131377"/>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90" name="Google Shape;90;p28"/>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8"/>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contenus">
  <p:cSld name="3 contenus">
    <p:spTree>
      <p:nvGrpSpPr>
        <p:cNvPr id="92" name="Shape 92"/>
        <p:cNvGrpSpPr/>
        <p:nvPr/>
      </p:nvGrpSpPr>
      <p:grpSpPr>
        <a:xfrm>
          <a:off x="0" y="0"/>
          <a:ext cx="0" cy="0"/>
          <a:chOff x="0" y="0"/>
          <a:chExt cx="0" cy="0"/>
        </a:xfrm>
      </p:grpSpPr>
      <p:sp>
        <p:nvSpPr>
          <p:cNvPr id="93" name="Google Shape;93;p29"/>
          <p:cNvSpPr txBox="1"/>
          <p:nvPr/>
        </p:nvSpPr>
        <p:spPr>
          <a:xfrm>
            <a:off x="457200" y="254000"/>
            <a:ext cx="7388225" cy="590550"/>
          </a:xfrm>
          <a:prstGeom prst="rect">
            <a:avLst/>
          </a:prstGeom>
          <a:noFill/>
          <a:ln cap="flat" cmpd="sng" w="9525">
            <a:solidFill>
              <a:srgbClr val="FFFFFF"/>
            </a:solidFill>
            <a:prstDash val="solid"/>
            <a:round/>
            <a:headEnd len="sm" w="sm" type="none"/>
            <a:tailEnd len="sm" w="sm" type="none"/>
          </a:ln>
        </p:spPr>
        <p:txBody>
          <a:bodyPr anchorCtr="0" anchor="b" bIns="45700" lIns="91425" spcFirstLastPara="1" rIns="91425" wrap="square" tIns="45700">
            <a:noAutofit/>
          </a:bodyPr>
          <a:lstStyle/>
          <a:p>
            <a:pPr indent="0" lvl="0" marL="0" marR="0" rtl="0" algn="l">
              <a:spcBef>
                <a:spcPts val="0"/>
              </a:spcBef>
              <a:spcAft>
                <a:spcPts val="0"/>
              </a:spcAft>
              <a:buClr>
                <a:srgbClr val="DF172A"/>
              </a:buClr>
              <a:buSzPts val="2800"/>
              <a:buFont typeface="Century Gothic"/>
              <a:buNone/>
            </a:pPr>
            <a:r>
              <a:rPr b="0" i="0" lang="fr-FR" sz="2800" u="none" cap="none" strike="noStrike">
                <a:solidFill>
                  <a:srgbClr val="DF172A"/>
                </a:solidFill>
                <a:latin typeface="Century Gothic"/>
                <a:ea typeface="Century Gothic"/>
                <a:cs typeface="Century Gothic"/>
                <a:sym typeface="Century Gothic"/>
              </a:rPr>
              <a:t>Cliquez et modifiez le titre</a:t>
            </a:r>
            <a:endParaRPr/>
          </a:p>
        </p:txBody>
      </p:sp>
      <p:cxnSp>
        <p:nvCxnSpPr>
          <p:cNvPr id="94" name="Google Shape;94;p29"/>
          <p:cNvCxnSpPr/>
          <p:nvPr/>
        </p:nvCxnSpPr>
        <p:spPr>
          <a:xfrm>
            <a:off x="592138" y="844550"/>
            <a:ext cx="7480300" cy="0"/>
          </a:xfrm>
          <a:prstGeom prst="straightConnector1">
            <a:avLst/>
          </a:prstGeom>
          <a:noFill/>
          <a:ln cap="flat" cmpd="sng" w="25400">
            <a:solidFill>
              <a:srgbClr val="DF172A"/>
            </a:solidFill>
            <a:prstDash val="solid"/>
            <a:round/>
            <a:headEnd len="sm" w="sm" type="none"/>
            <a:tailEnd len="sm" w="sm" type="none"/>
          </a:ln>
        </p:spPr>
      </p:cxnSp>
      <p:sp>
        <p:nvSpPr>
          <p:cNvPr id="95" name="Google Shape;95;p29"/>
          <p:cNvSpPr/>
          <p:nvPr/>
        </p:nvSpPr>
        <p:spPr>
          <a:xfrm>
            <a:off x="8123238" y="346075"/>
            <a:ext cx="717550" cy="1646238"/>
          </a:xfrm>
          <a:prstGeom prst="rect">
            <a:avLst/>
          </a:prstGeom>
          <a:solidFill>
            <a:srgbClr val="DF172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pic>
        <p:nvPicPr>
          <p:cNvPr id="96" name="Google Shape;96;p29"/>
          <p:cNvPicPr preferRelativeResize="0"/>
          <p:nvPr/>
        </p:nvPicPr>
        <p:blipFill rotWithShape="1">
          <a:blip r:embed="rId2">
            <a:alphaModFix/>
          </a:blip>
          <a:srcRect b="0" l="0" r="0" t="0"/>
          <a:stretch/>
        </p:blipFill>
        <p:spPr>
          <a:xfrm>
            <a:off x="8123238" y="346075"/>
            <a:ext cx="709612" cy="569913"/>
          </a:xfrm>
          <a:prstGeom prst="rect">
            <a:avLst/>
          </a:prstGeom>
          <a:noFill/>
          <a:ln>
            <a:noFill/>
          </a:ln>
        </p:spPr>
      </p:pic>
      <p:sp>
        <p:nvSpPr>
          <p:cNvPr id="97" name="Google Shape;97;p29"/>
          <p:cNvSpPr txBox="1"/>
          <p:nvPr>
            <p:ph idx="1" type="body"/>
          </p:nvPr>
        </p:nvSpPr>
        <p:spPr>
          <a:xfrm>
            <a:off x="4282440" y="1509044"/>
            <a:ext cx="3566160" cy="2625758"/>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98" name="Google Shape;98;p29"/>
          <p:cNvSpPr txBox="1"/>
          <p:nvPr>
            <p:ph idx="2" type="body"/>
          </p:nvPr>
        </p:nvSpPr>
        <p:spPr>
          <a:xfrm>
            <a:off x="4282440" y="4224973"/>
            <a:ext cx="3566160" cy="1920240"/>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99" name="Google Shape;99;p29"/>
          <p:cNvSpPr txBox="1"/>
          <p:nvPr>
            <p:ph idx="3" type="body"/>
          </p:nvPr>
        </p:nvSpPr>
        <p:spPr>
          <a:xfrm>
            <a:off x="457200" y="1509044"/>
            <a:ext cx="3566160" cy="4617119"/>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00" name="Google Shape;100;p29"/>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9"/>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contenus">
  <p:cSld name="4 contenus">
    <p:spTree>
      <p:nvGrpSpPr>
        <p:cNvPr id="102" name="Shape 102"/>
        <p:cNvGrpSpPr/>
        <p:nvPr/>
      </p:nvGrpSpPr>
      <p:grpSpPr>
        <a:xfrm>
          <a:off x="0" y="0"/>
          <a:ext cx="0" cy="0"/>
          <a:chOff x="0" y="0"/>
          <a:chExt cx="0" cy="0"/>
        </a:xfrm>
      </p:grpSpPr>
      <p:sp>
        <p:nvSpPr>
          <p:cNvPr id="103" name="Google Shape;103;p30"/>
          <p:cNvSpPr/>
          <p:nvPr/>
        </p:nvSpPr>
        <p:spPr>
          <a:xfrm>
            <a:off x="8148638" y="268288"/>
            <a:ext cx="719137" cy="164623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04" name="Google Shape;104;p30"/>
          <p:cNvSpPr txBox="1"/>
          <p:nvPr>
            <p:ph type="title"/>
          </p:nvPr>
        </p:nvSpPr>
        <p:spPr>
          <a:xfrm>
            <a:off x="457199" y="914400"/>
            <a:ext cx="7391401"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30"/>
          <p:cNvSpPr txBox="1"/>
          <p:nvPr>
            <p:ph idx="1" type="body"/>
          </p:nvPr>
        </p:nvSpPr>
        <p:spPr>
          <a:xfrm>
            <a:off x="4282440" y="2214562"/>
            <a:ext cx="3566160" cy="1920240"/>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06" name="Google Shape;106;p30"/>
          <p:cNvSpPr txBox="1"/>
          <p:nvPr>
            <p:ph idx="2" type="body"/>
          </p:nvPr>
        </p:nvSpPr>
        <p:spPr>
          <a:xfrm>
            <a:off x="4282440" y="4224973"/>
            <a:ext cx="3566160" cy="1920240"/>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07" name="Google Shape;107;p30"/>
          <p:cNvSpPr txBox="1"/>
          <p:nvPr>
            <p:ph idx="3" type="body"/>
          </p:nvPr>
        </p:nvSpPr>
        <p:spPr>
          <a:xfrm>
            <a:off x="457200" y="2214562"/>
            <a:ext cx="3566160" cy="1920240"/>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08" name="Google Shape;108;p30"/>
          <p:cNvSpPr txBox="1"/>
          <p:nvPr>
            <p:ph idx="4" type="body"/>
          </p:nvPr>
        </p:nvSpPr>
        <p:spPr>
          <a:xfrm>
            <a:off x="457200" y="4224973"/>
            <a:ext cx="3566160" cy="1920240"/>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09" name="Google Shape;109;p30"/>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30"/>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111" name="Shape 111"/>
        <p:cNvGrpSpPr/>
        <p:nvPr/>
      </p:nvGrpSpPr>
      <p:grpSpPr>
        <a:xfrm>
          <a:off x="0" y="0"/>
          <a:ext cx="0" cy="0"/>
          <a:chOff x="0" y="0"/>
          <a:chExt cx="0" cy="0"/>
        </a:xfrm>
      </p:grpSpPr>
      <p:sp>
        <p:nvSpPr>
          <p:cNvPr id="112" name="Google Shape;112;p31"/>
          <p:cNvSpPr/>
          <p:nvPr/>
        </p:nvSpPr>
        <p:spPr>
          <a:xfrm>
            <a:off x="8123238" y="346075"/>
            <a:ext cx="717550" cy="1646238"/>
          </a:xfrm>
          <a:prstGeom prst="rect">
            <a:avLst/>
          </a:prstGeom>
          <a:solidFill>
            <a:srgbClr val="DF172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pic>
        <p:nvPicPr>
          <p:cNvPr id="113" name="Google Shape;113;p31"/>
          <p:cNvPicPr preferRelativeResize="0"/>
          <p:nvPr/>
        </p:nvPicPr>
        <p:blipFill rotWithShape="1">
          <a:blip r:embed="rId2">
            <a:alphaModFix/>
          </a:blip>
          <a:srcRect b="0" l="0" r="0" t="0"/>
          <a:stretch/>
        </p:blipFill>
        <p:spPr>
          <a:xfrm>
            <a:off x="8123238" y="346075"/>
            <a:ext cx="709612" cy="569913"/>
          </a:xfrm>
          <a:prstGeom prst="rect">
            <a:avLst/>
          </a:prstGeom>
          <a:noFill/>
          <a:ln>
            <a:noFill/>
          </a:ln>
        </p:spPr>
      </p:pic>
      <p:sp>
        <p:nvSpPr>
          <p:cNvPr id="114" name="Google Shape;114;p31"/>
          <p:cNvSpPr txBox="1"/>
          <p:nvPr>
            <p:ph type="title"/>
          </p:nvPr>
        </p:nvSpPr>
        <p:spPr>
          <a:xfrm>
            <a:off x="457200" y="914400"/>
            <a:ext cx="650875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rgbClr val="FF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31"/>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31"/>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117" name="Shape 117"/>
        <p:cNvGrpSpPr/>
        <p:nvPr/>
      </p:nvGrpSpPr>
      <p:grpSpPr>
        <a:xfrm>
          <a:off x="0" y="0"/>
          <a:ext cx="0" cy="0"/>
          <a:chOff x="0" y="0"/>
          <a:chExt cx="0" cy="0"/>
        </a:xfrm>
      </p:grpSpPr>
      <p:sp>
        <p:nvSpPr>
          <p:cNvPr id="118" name="Google Shape;118;p32"/>
          <p:cNvSpPr/>
          <p:nvPr/>
        </p:nvSpPr>
        <p:spPr>
          <a:xfrm>
            <a:off x="8148638" y="268288"/>
            <a:ext cx="719137" cy="56673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9" name="Google Shape;119;p32"/>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32"/>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121" name="Shape 121"/>
        <p:cNvGrpSpPr/>
        <p:nvPr/>
      </p:nvGrpSpPr>
      <p:grpSpPr>
        <a:xfrm>
          <a:off x="0" y="0"/>
          <a:ext cx="0" cy="0"/>
          <a:chOff x="0" y="0"/>
          <a:chExt cx="0" cy="0"/>
        </a:xfrm>
      </p:grpSpPr>
      <p:sp>
        <p:nvSpPr>
          <p:cNvPr id="122" name="Google Shape;122;p33"/>
          <p:cNvSpPr/>
          <p:nvPr/>
        </p:nvSpPr>
        <p:spPr>
          <a:xfrm>
            <a:off x="8148638" y="268288"/>
            <a:ext cx="719137" cy="56673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23" name="Google Shape;123;p33"/>
          <p:cNvSpPr txBox="1"/>
          <p:nvPr>
            <p:ph type="title"/>
          </p:nvPr>
        </p:nvSpPr>
        <p:spPr>
          <a:xfrm>
            <a:off x="457199" y="995082"/>
            <a:ext cx="3566160" cy="103542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280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33"/>
          <p:cNvSpPr txBox="1"/>
          <p:nvPr>
            <p:ph idx="1" type="body"/>
          </p:nvPr>
        </p:nvSpPr>
        <p:spPr>
          <a:xfrm>
            <a:off x="4762052" y="990600"/>
            <a:ext cx="3566160" cy="5135563"/>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25" name="Google Shape;125;p33"/>
          <p:cNvSpPr txBox="1"/>
          <p:nvPr>
            <p:ph idx="2" type="body"/>
          </p:nvPr>
        </p:nvSpPr>
        <p:spPr>
          <a:xfrm>
            <a:off x="457199" y="2057400"/>
            <a:ext cx="3566160" cy="3657601"/>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600"/>
              <a:buNone/>
              <a:defRPr sz="1600"/>
            </a:lvl1pPr>
            <a:lvl2pPr indent="-228600" lvl="1" marL="914400" algn="l">
              <a:spcBef>
                <a:spcPts val="6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600"/>
              </a:spcBef>
              <a:spcAft>
                <a:spcPts val="0"/>
              </a:spcAft>
              <a:buSzPts val="900"/>
              <a:buNone/>
              <a:defRPr sz="900"/>
            </a:lvl4pPr>
            <a:lvl5pPr indent="-228600" lvl="4" marL="2286000" algn="l">
              <a:spcBef>
                <a:spcPts val="60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126" name="Google Shape;126;p33"/>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33"/>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p:cSld name="Image avec légende">
    <p:spTree>
      <p:nvGrpSpPr>
        <p:cNvPr id="128" name="Shape 128"/>
        <p:cNvGrpSpPr/>
        <p:nvPr/>
      </p:nvGrpSpPr>
      <p:grpSpPr>
        <a:xfrm>
          <a:off x="0" y="0"/>
          <a:ext cx="0" cy="0"/>
          <a:chOff x="0" y="0"/>
          <a:chExt cx="0" cy="0"/>
        </a:xfrm>
      </p:grpSpPr>
      <p:sp>
        <p:nvSpPr>
          <p:cNvPr id="129" name="Google Shape;129;p34"/>
          <p:cNvSpPr/>
          <p:nvPr/>
        </p:nvSpPr>
        <p:spPr>
          <a:xfrm>
            <a:off x="4746625" y="268288"/>
            <a:ext cx="4114800" cy="56673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30" name="Google Shape;130;p34"/>
          <p:cNvSpPr txBox="1"/>
          <p:nvPr>
            <p:ph type="title"/>
          </p:nvPr>
        </p:nvSpPr>
        <p:spPr>
          <a:xfrm>
            <a:off x="457199" y="995082"/>
            <a:ext cx="3566160" cy="103542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280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34"/>
          <p:cNvSpPr txBox="1"/>
          <p:nvPr>
            <p:ph idx="1" type="body"/>
          </p:nvPr>
        </p:nvSpPr>
        <p:spPr>
          <a:xfrm>
            <a:off x="457199" y="2057400"/>
            <a:ext cx="3566160" cy="3657601"/>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600"/>
              <a:buNone/>
              <a:defRPr sz="1600"/>
            </a:lvl1pPr>
            <a:lvl2pPr indent="-228600" lvl="1" marL="914400" algn="l">
              <a:spcBef>
                <a:spcPts val="6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600"/>
              </a:spcBef>
              <a:spcAft>
                <a:spcPts val="0"/>
              </a:spcAft>
              <a:buSzPts val="900"/>
              <a:buNone/>
              <a:defRPr sz="900"/>
            </a:lvl4pPr>
            <a:lvl5pPr indent="-228600" lvl="4" marL="2286000" algn="l">
              <a:spcBef>
                <a:spcPts val="60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132" name="Google Shape;132;p34"/>
          <p:cNvSpPr/>
          <p:nvPr>
            <p:ph idx="2" type="pic"/>
          </p:nvPr>
        </p:nvSpPr>
        <p:spPr>
          <a:xfrm>
            <a:off x="4760258" y="990600"/>
            <a:ext cx="4096512" cy="5611813"/>
          </a:xfrm>
          <a:prstGeom prst="rect">
            <a:avLst/>
          </a:prstGeom>
          <a:noFill/>
          <a:ln>
            <a:noFill/>
          </a:ln>
        </p:spPr>
      </p:sp>
      <p:sp>
        <p:nvSpPr>
          <p:cNvPr id="133" name="Google Shape;133;p34"/>
          <p:cNvSpPr txBox="1"/>
          <p:nvPr>
            <p:ph idx="10" type="dt"/>
          </p:nvPr>
        </p:nvSpPr>
        <p:spPr>
          <a:xfrm>
            <a:off x="457200" y="6237288"/>
            <a:ext cx="1752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34"/>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u-dessus de légende" type="picTx">
  <p:cSld name="PICTURE_WITH_CAPTION_TEXT">
    <p:spTree>
      <p:nvGrpSpPr>
        <p:cNvPr id="135" name="Shape 135"/>
        <p:cNvGrpSpPr/>
        <p:nvPr/>
      </p:nvGrpSpPr>
      <p:grpSpPr>
        <a:xfrm>
          <a:off x="0" y="0"/>
          <a:ext cx="0" cy="0"/>
          <a:chOff x="0" y="0"/>
          <a:chExt cx="0" cy="0"/>
        </a:xfrm>
      </p:grpSpPr>
      <p:sp>
        <p:nvSpPr>
          <p:cNvPr id="136" name="Google Shape;136;p35"/>
          <p:cNvSpPr/>
          <p:nvPr/>
        </p:nvSpPr>
        <p:spPr>
          <a:xfrm>
            <a:off x="7216775" y="268288"/>
            <a:ext cx="1639888" cy="3638550"/>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Google Shape;137;p35"/>
          <p:cNvSpPr txBox="1"/>
          <p:nvPr>
            <p:ph type="title"/>
          </p:nvPr>
        </p:nvSpPr>
        <p:spPr>
          <a:xfrm>
            <a:off x="458788" y="4267200"/>
            <a:ext cx="64770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280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5"/>
          <p:cNvSpPr/>
          <p:nvPr>
            <p:ph idx="2" type="pic"/>
          </p:nvPr>
        </p:nvSpPr>
        <p:spPr>
          <a:xfrm>
            <a:off x="269874" y="268288"/>
            <a:ext cx="6858000" cy="3639312"/>
          </a:xfrm>
          <a:prstGeom prst="rect">
            <a:avLst/>
          </a:prstGeom>
          <a:noFill/>
          <a:ln>
            <a:noFill/>
          </a:ln>
        </p:spPr>
      </p:sp>
      <p:sp>
        <p:nvSpPr>
          <p:cNvPr id="139" name="Google Shape;139;p35"/>
          <p:cNvSpPr txBox="1"/>
          <p:nvPr>
            <p:ph idx="1" type="body"/>
          </p:nvPr>
        </p:nvSpPr>
        <p:spPr>
          <a:xfrm>
            <a:off x="458788" y="4840941"/>
            <a:ext cx="6475412" cy="1304271"/>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600"/>
              <a:buNone/>
              <a:defRPr sz="1600"/>
            </a:lvl1pPr>
            <a:lvl2pPr indent="-228600" lvl="1" marL="914400" algn="l">
              <a:spcBef>
                <a:spcPts val="6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600"/>
              </a:spcBef>
              <a:spcAft>
                <a:spcPts val="0"/>
              </a:spcAft>
              <a:buSzPts val="900"/>
              <a:buNone/>
              <a:defRPr sz="900"/>
            </a:lvl4pPr>
            <a:lvl5pPr indent="-228600" lvl="4" marL="2286000" algn="l">
              <a:spcBef>
                <a:spcPts val="60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140" name="Google Shape;140;p35"/>
          <p:cNvSpPr txBox="1"/>
          <p:nvPr>
            <p:ph idx="10" type="dt"/>
          </p:nvPr>
        </p:nvSpPr>
        <p:spPr>
          <a:xfrm>
            <a:off x="7010400" y="63055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35"/>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images avec légende">
  <p:cSld name="4 images avec légende">
    <p:spTree>
      <p:nvGrpSpPr>
        <p:cNvPr id="142" name="Shape 142"/>
        <p:cNvGrpSpPr/>
        <p:nvPr/>
      </p:nvGrpSpPr>
      <p:grpSpPr>
        <a:xfrm>
          <a:off x="0" y="0"/>
          <a:ext cx="0" cy="0"/>
          <a:chOff x="0" y="0"/>
          <a:chExt cx="0" cy="0"/>
        </a:xfrm>
      </p:grpSpPr>
      <p:sp>
        <p:nvSpPr>
          <p:cNvPr id="143" name="Google Shape;143;p36"/>
          <p:cNvSpPr/>
          <p:nvPr/>
        </p:nvSpPr>
        <p:spPr>
          <a:xfrm>
            <a:off x="8135938" y="268288"/>
            <a:ext cx="720725" cy="3638550"/>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44" name="Google Shape;144;p36"/>
          <p:cNvSpPr txBox="1"/>
          <p:nvPr>
            <p:ph type="title"/>
          </p:nvPr>
        </p:nvSpPr>
        <p:spPr>
          <a:xfrm>
            <a:off x="458788" y="4267200"/>
            <a:ext cx="64770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280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36"/>
          <p:cNvSpPr/>
          <p:nvPr>
            <p:ph idx="2" type="pic"/>
          </p:nvPr>
        </p:nvSpPr>
        <p:spPr>
          <a:xfrm>
            <a:off x="269874" y="268288"/>
            <a:ext cx="3006726" cy="3639312"/>
          </a:xfrm>
          <a:prstGeom prst="rect">
            <a:avLst/>
          </a:prstGeom>
          <a:noFill/>
          <a:ln>
            <a:noFill/>
          </a:ln>
        </p:spPr>
      </p:sp>
      <p:sp>
        <p:nvSpPr>
          <p:cNvPr id="146" name="Google Shape;146;p36"/>
          <p:cNvSpPr txBox="1"/>
          <p:nvPr>
            <p:ph idx="1" type="body"/>
          </p:nvPr>
        </p:nvSpPr>
        <p:spPr>
          <a:xfrm>
            <a:off x="458788" y="4840941"/>
            <a:ext cx="6475412" cy="1304271"/>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600"/>
              <a:buNone/>
              <a:defRPr sz="1600"/>
            </a:lvl1pPr>
            <a:lvl2pPr indent="-228600" lvl="1" marL="914400" algn="l">
              <a:spcBef>
                <a:spcPts val="6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600"/>
              </a:spcBef>
              <a:spcAft>
                <a:spcPts val="0"/>
              </a:spcAft>
              <a:buSzPts val="900"/>
              <a:buNone/>
              <a:defRPr sz="900"/>
            </a:lvl4pPr>
            <a:lvl5pPr indent="-228600" lvl="4" marL="2286000" algn="l">
              <a:spcBef>
                <a:spcPts val="60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147" name="Google Shape;147;p36"/>
          <p:cNvSpPr/>
          <p:nvPr>
            <p:ph idx="3" type="pic"/>
          </p:nvPr>
        </p:nvSpPr>
        <p:spPr>
          <a:xfrm>
            <a:off x="3352800" y="268288"/>
            <a:ext cx="4701988" cy="1775665"/>
          </a:xfrm>
          <a:prstGeom prst="rect">
            <a:avLst/>
          </a:prstGeom>
          <a:noFill/>
          <a:ln>
            <a:noFill/>
          </a:ln>
        </p:spPr>
      </p:sp>
      <p:sp>
        <p:nvSpPr>
          <p:cNvPr id="148" name="Google Shape;148;p36"/>
          <p:cNvSpPr/>
          <p:nvPr>
            <p:ph idx="4" type="pic"/>
          </p:nvPr>
        </p:nvSpPr>
        <p:spPr>
          <a:xfrm>
            <a:off x="3352800" y="2131935"/>
            <a:ext cx="2304288" cy="1775665"/>
          </a:xfrm>
          <a:prstGeom prst="rect">
            <a:avLst/>
          </a:prstGeom>
          <a:noFill/>
          <a:ln>
            <a:noFill/>
          </a:ln>
        </p:spPr>
      </p:sp>
      <p:sp>
        <p:nvSpPr>
          <p:cNvPr id="149" name="Google Shape;149;p36"/>
          <p:cNvSpPr/>
          <p:nvPr>
            <p:ph idx="5" type="pic"/>
          </p:nvPr>
        </p:nvSpPr>
        <p:spPr>
          <a:xfrm>
            <a:off x="5750500" y="2131935"/>
            <a:ext cx="2304288" cy="1775665"/>
          </a:xfrm>
          <a:prstGeom prst="rect">
            <a:avLst/>
          </a:prstGeom>
          <a:noFill/>
          <a:ln>
            <a:noFill/>
          </a:ln>
        </p:spPr>
      </p:sp>
      <p:sp>
        <p:nvSpPr>
          <p:cNvPr id="150" name="Google Shape;150;p36"/>
          <p:cNvSpPr txBox="1"/>
          <p:nvPr>
            <p:ph idx="10" type="dt"/>
          </p:nvPr>
        </p:nvSpPr>
        <p:spPr>
          <a:xfrm>
            <a:off x="7010400" y="62928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36"/>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152" name="Shape 152"/>
        <p:cNvGrpSpPr/>
        <p:nvPr/>
      </p:nvGrpSpPr>
      <p:grpSpPr>
        <a:xfrm>
          <a:off x="0" y="0"/>
          <a:ext cx="0" cy="0"/>
          <a:chOff x="0" y="0"/>
          <a:chExt cx="0" cy="0"/>
        </a:xfrm>
      </p:grpSpPr>
      <p:sp>
        <p:nvSpPr>
          <p:cNvPr id="153" name="Google Shape;153;p37"/>
          <p:cNvSpPr/>
          <p:nvPr/>
        </p:nvSpPr>
        <p:spPr>
          <a:xfrm>
            <a:off x="7212013" y="268288"/>
            <a:ext cx="1646237" cy="164623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54" name="Google Shape;154;p37"/>
          <p:cNvSpPr txBox="1"/>
          <p:nvPr>
            <p:ph type="title"/>
          </p:nvPr>
        </p:nvSpPr>
        <p:spPr>
          <a:xfrm>
            <a:off x="457200" y="914400"/>
            <a:ext cx="650875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37"/>
          <p:cNvSpPr txBox="1"/>
          <p:nvPr>
            <p:ph idx="1" type="body"/>
          </p:nvPr>
        </p:nvSpPr>
        <p:spPr>
          <a:xfrm rot="5400000">
            <a:off x="1753394" y="913607"/>
            <a:ext cx="3916363" cy="6508750"/>
          </a:xfrm>
          <a:prstGeom prst="rect">
            <a:avLst/>
          </a:prstGeom>
          <a:noFill/>
          <a:ln>
            <a:noFill/>
          </a:ln>
        </p:spPr>
        <p:txBody>
          <a:bodyPr anchorCtr="0" anchor="t" bIns="45700" lIns="91425" spcFirstLastPara="1" rIns="91425" wrap="square" tIns="45700">
            <a:noAutofit/>
          </a:bodyPr>
          <a:lstStyle>
            <a:lvl1pPr indent="-342900" lvl="0" marL="457200" algn="l">
              <a:spcBef>
                <a:spcPts val="180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42900" lvl="4" marL="2286000" algn="l">
              <a:spcBef>
                <a:spcPts val="60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56" name="Google Shape;156;p37"/>
          <p:cNvSpPr txBox="1"/>
          <p:nvPr>
            <p:ph idx="10" type="dt"/>
          </p:nvPr>
        </p:nvSpPr>
        <p:spPr>
          <a:xfrm>
            <a:off x="7010400" y="63182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37"/>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p:cSld name="Comparaison">
    <p:spTree>
      <p:nvGrpSpPr>
        <p:cNvPr id="22" name="Shape 22"/>
        <p:cNvGrpSpPr/>
        <p:nvPr/>
      </p:nvGrpSpPr>
      <p:grpSpPr>
        <a:xfrm>
          <a:off x="0" y="0"/>
          <a:ext cx="0" cy="0"/>
          <a:chOff x="0" y="0"/>
          <a:chExt cx="0" cy="0"/>
        </a:xfrm>
      </p:grpSpPr>
      <p:cxnSp>
        <p:nvCxnSpPr>
          <p:cNvPr id="23" name="Google Shape;23;p20"/>
          <p:cNvCxnSpPr/>
          <p:nvPr/>
        </p:nvCxnSpPr>
        <p:spPr>
          <a:xfrm>
            <a:off x="592138" y="844550"/>
            <a:ext cx="7480300" cy="0"/>
          </a:xfrm>
          <a:prstGeom prst="straightConnector1">
            <a:avLst/>
          </a:prstGeom>
          <a:noFill/>
          <a:ln cap="flat" cmpd="sng" w="25400">
            <a:solidFill>
              <a:srgbClr val="DF172A"/>
            </a:solidFill>
            <a:prstDash val="solid"/>
            <a:round/>
            <a:headEnd len="sm" w="sm" type="none"/>
            <a:tailEnd len="sm" w="sm" type="none"/>
          </a:ln>
        </p:spPr>
      </p:cxnSp>
      <p:sp>
        <p:nvSpPr>
          <p:cNvPr id="24" name="Google Shape;24;p20"/>
          <p:cNvSpPr/>
          <p:nvPr/>
        </p:nvSpPr>
        <p:spPr>
          <a:xfrm>
            <a:off x="8123238" y="346075"/>
            <a:ext cx="717550" cy="1646238"/>
          </a:xfrm>
          <a:prstGeom prst="rect">
            <a:avLst/>
          </a:prstGeom>
          <a:solidFill>
            <a:srgbClr val="DF172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pic>
        <p:nvPicPr>
          <p:cNvPr id="25" name="Google Shape;25;p20"/>
          <p:cNvPicPr preferRelativeResize="0"/>
          <p:nvPr/>
        </p:nvPicPr>
        <p:blipFill rotWithShape="1">
          <a:blip r:embed="rId2">
            <a:alphaModFix/>
          </a:blip>
          <a:srcRect b="0" l="0" r="0" t="0"/>
          <a:stretch/>
        </p:blipFill>
        <p:spPr>
          <a:xfrm>
            <a:off x="8123238" y="346075"/>
            <a:ext cx="709612" cy="569913"/>
          </a:xfrm>
          <a:prstGeom prst="rect">
            <a:avLst/>
          </a:prstGeom>
          <a:noFill/>
          <a:ln>
            <a:noFill/>
          </a:ln>
        </p:spPr>
      </p:pic>
      <p:sp>
        <p:nvSpPr>
          <p:cNvPr id="26" name="Google Shape;26;p20"/>
          <p:cNvSpPr txBox="1"/>
          <p:nvPr>
            <p:ph idx="1" type="body"/>
          </p:nvPr>
        </p:nvSpPr>
        <p:spPr>
          <a:xfrm>
            <a:off x="457200" y="1384309"/>
            <a:ext cx="3566160"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0"/>
              </a:spcBef>
              <a:spcAft>
                <a:spcPts val="0"/>
              </a:spcAft>
              <a:buSzPts val="2000"/>
              <a:buNone/>
              <a:defRPr b="0" sz="2000">
                <a:solidFill>
                  <a:srgbClr val="F33232"/>
                </a:solidFill>
              </a:defRPr>
            </a:lvl1pPr>
            <a:lvl2pPr indent="-228600" lvl="1" marL="914400" algn="l">
              <a:spcBef>
                <a:spcPts val="6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600"/>
              </a:spcBef>
              <a:spcAft>
                <a:spcPts val="0"/>
              </a:spcAft>
              <a:buSzPts val="1600"/>
              <a:buNone/>
              <a:defRPr b="1" sz="1600"/>
            </a:lvl4pPr>
            <a:lvl5pPr indent="-228600" lvl="4" marL="2286000" algn="l">
              <a:spcBef>
                <a:spcPts val="60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27" name="Google Shape;27;p20"/>
          <p:cNvSpPr txBox="1"/>
          <p:nvPr>
            <p:ph idx="2" type="body"/>
          </p:nvPr>
        </p:nvSpPr>
        <p:spPr>
          <a:xfrm>
            <a:off x="457200" y="2019588"/>
            <a:ext cx="3566160" cy="3436751"/>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28" name="Google Shape;28;p20"/>
          <p:cNvSpPr txBox="1"/>
          <p:nvPr>
            <p:ph idx="3" type="body"/>
          </p:nvPr>
        </p:nvSpPr>
        <p:spPr>
          <a:xfrm>
            <a:off x="4279391" y="1384309"/>
            <a:ext cx="3566160"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0"/>
              </a:spcBef>
              <a:spcAft>
                <a:spcPts val="0"/>
              </a:spcAft>
              <a:buSzPts val="2000"/>
              <a:buNone/>
              <a:defRPr b="0" sz="2000">
                <a:solidFill>
                  <a:srgbClr val="F33232"/>
                </a:solidFill>
              </a:defRPr>
            </a:lvl1pPr>
            <a:lvl2pPr indent="-228600" lvl="1" marL="914400" algn="l">
              <a:spcBef>
                <a:spcPts val="6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600"/>
              </a:spcBef>
              <a:spcAft>
                <a:spcPts val="0"/>
              </a:spcAft>
              <a:buSzPts val="1600"/>
              <a:buNone/>
              <a:defRPr b="1" sz="1600"/>
            </a:lvl4pPr>
            <a:lvl5pPr indent="-228600" lvl="4" marL="2286000" algn="l">
              <a:spcBef>
                <a:spcPts val="60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29" name="Google Shape;29;p20"/>
          <p:cNvSpPr txBox="1"/>
          <p:nvPr>
            <p:ph idx="4" type="body"/>
          </p:nvPr>
        </p:nvSpPr>
        <p:spPr>
          <a:xfrm>
            <a:off x="4279391" y="2019588"/>
            <a:ext cx="3566160" cy="3436751"/>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30" name="Google Shape;30;p20"/>
          <p:cNvSpPr txBox="1"/>
          <p:nvPr>
            <p:ph type="title"/>
          </p:nvPr>
        </p:nvSpPr>
        <p:spPr>
          <a:xfrm>
            <a:off x="457199" y="253276"/>
            <a:ext cx="7388352" cy="59051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2800">
                <a:solidFill>
                  <a:srgbClr val="DF172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0"/>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0"/>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158" name="Shape 158"/>
        <p:cNvGrpSpPr/>
        <p:nvPr/>
      </p:nvGrpSpPr>
      <p:grpSpPr>
        <a:xfrm>
          <a:off x="0" y="0"/>
          <a:ext cx="0" cy="0"/>
          <a:chOff x="0" y="0"/>
          <a:chExt cx="0" cy="0"/>
        </a:xfrm>
      </p:grpSpPr>
      <p:sp>
        <p:nvSpPr>
          <p:cNvPr id="159" name="Google Shape;159;p38"/>
          <p:cNvSpPr/>
          <p:nvPr/>
        </p:nvSpPr>
        <p:spPr>
          <a:xfrm>
            <a:off x="8148638" y="268288"/>
            <a:ext cx="719137" cy="566737"/>
          </a:xfrm>
          <a:prstGeom prst="rect">
            <a:avLst/>
          </a:prstGeom>
          <a:solidFill>
            <a:srgbClr val="F42E2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60" name="Google Shape;160;p38"/>
          <p:cNvSpPr txBox="1"/>
          <p:nvPr>
            <p:ph type="title"/>
          </p:nvPr>
        </p:nvSpPr>
        <p:spPr>
          <a:xfrm rot="5400000">
            <a:off x="5659577" y="2919646"/>
            <a:ext cx="5090739" cy="132229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1" name="Google Shape;161;p38"/>
          <p:cNvSpPr txBox="1"/>
          <p:nvPr>
            <p:ph idx="1" type="body"/>
          </p:nvPr>
        </p:nvSpPr>
        <p:spPr>
          <a:xfrm rot="5400000">
            <a:off x="912206" y="580418"/>
            <a:ext cx="5109789" cy="6019800"/>
          </a:xfrm>
          <a:prstGeom prst="rect">
            <a:avLst/>
          </a:prstGeom>
          <a:noFill/>
          <a:ln>
            <a:noFill/>
          </a:ln>
        </p:spPr>
        <p:txBody>
          <a:bodyPr anchorCtr="0" anchor="t" bIns="45700" lIns="91425" spcFirstLastPara="1" rIns="91425" wrap="square" tIns="45700">
            <a:noAutofit/>
          </a:bodyPr>
          <a:lstStyle>
            <a:lvl1pPr indent="-342900" lvl="0" marL="457200" algn="l">
              <a:spcBef>
                <a:spcPts val="180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42900" lvl="4" marL="2286000" algn="l">
              <a:spcBef>
                <a:spcPts val="60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62" name="Google Shape;162;p38"/>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38"/>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type="tx">
  <p:cSld name="TITLE_AND_BODY">
    <p:spTree>
      <p:nvGrpSpPr>
        <p:cNvPr id="33" name="Shape 33"/>
        <p:cNvGrpSpPr/>
        <p:nvPr/>
      </p:nvGrpSpPr>
      <p:grpSpPr>
        <a:xfrm>
          <a:off x="0" y="0"/>
          <a:ext cx="0" cy="0"/>
          <a:chOff x="0" y="0"/>
          <a:chExt cx="0" cy="0"/>
        </a:xfrm>
      </p:grpSpPr>
      <p:cxnSp>
        <p:nvCxnSpPr>
          <p:cNvPr id="34" name="Google Shape;34;p21"/>
          <p:cNvCxnSpPr/>
          <p:nvPr/>
        </p:nvCxnSpPr>
        <p:spPr>
          <a:xfrm>
            <a:off x="592138" y="844550"/>
            <a:ext cx="7480300" cy="0"/>
          </a:xfrm>
          <a:prstGeom prst="straightConnector1">
            <a:avLst/>
          </a:prstGeom>
          <a:noFill/>
          <a:ln cap="flat" cmpd="sng" w="25400">
            <a:solidFill>
              <a:srgbClr val="DF172A"/>
            </a:solidFill>
            <a:prstDash val="solid"/>
            <a:round/>
            <a:headEnd len="med" w="med" type="none"/>
            <a:tailEnd len="med" w="med" type="none"/>
          </a:ln>
        </p:spPr>
      </p:cxnSp>
      <p:sp>
        <p:nvSpPr>
          <p:cNvPr id="35" name="Google Shape;35;p21"/>
          <p:cNvSpPr/>
          <p:nvPr/>
        </p:nvSpPr>
        <p:spPr>
          <a:xfrm>
            <a:off x="8123238" y="346075"/>
            <a:ext cx="717550" cy="1646238"/>
          </a:xfrm>
          <a:prstGeom prst="rect">
            <a:avLst/>
          </a:prstGeom>
          <a:solidFill>
            <a:srgbClr val="F33232"/>
          </a:solidFill>
          <a:ln>
            <a:noFill/>
          </a:ln>
        </p:spPr>
        <p:txBody>
          <a:bodyPr anchorCtr="0" anchor="ctr" bIns="45700" lIns="45700" spcFirstLastPara="1" rIns="45700"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entury Gothic"/>
              <a:ea typeface="Century Gothic"/>
              <a:cs typeface="Century Gothic"/>
              <a:sym typeface="Century Gothic"/>
            </a:endParaRPr>
          </a:p>
        </p:txBody>
      </p:sp>
      <p:sp>
        <p:nvSpPr>
          <p:cNvPr id="36" name="Google Shape;36;p21"/>
          <p:cNvSpPr/>
          <p:nvPr/>
        </p:nvSpPr>
        <p:spPr>
          <a:xfrm>
            <a:off x="8169275" y="392113"/>
            <a:ext cx="623888" cy="465137"/>
          </a:xfrm>
          <a:prstGeom prst="rect">
            <a:avLst/>
          </a:prstGeom>
          <a:solidFill>
            <a:srgbClr val="DF172A"/>
          </a:solidFill>
          <a:ln>
            <a:noFill/>
          </a:ln>
        </p:spPr>
        <p:txBody>
          <a:bodyPr anchorCtr="0" anchor="t" bIns="45700" lIns="45700" spcFirstLastPara="1" rIns="45700"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Century Gothic"/>
              <a:ea typeface="Century Gothic"/>
              <a:cs typeface="Century Gothic"/>
              <a:sym typeface="Century Gothic"/>
            </a:endParaRPr>
          </a:p>
        </p:txBody>
      </p:sp>
      <p:pic>
        <p:nvPicPr>
          <p:cNvPr id="37" name="Google Shape;37;p21"/>
          <p:cNvPicPr preferRelativeResize="0"/>
          <p:nvPr/>
        </p:nvPicPr>
        <p:blipFill rotWithShape="1">
          <a:blip r:embed="rId2">
            <a:alphaModFix/>
          </a:blip>
          <a:srcRect b="0" l="0" r="0" t="0"/>
          <a:stretch/>
        </p:blipFill>
        <p:spPr>
          <a:xfrm>
            <a:off x="8035925" y="153988"/>
            <a:ext cx="890588" cy="674687"/>
          </a:xfrm>
          <a:prstGeom prst="rect">
            <a:avLst/>
          </a:prstGeom>
          <a:noFill/>
          <a:ln>
            <a:noFill/>
          </a:ln>
        </p:spPr>
      </p:pic>
      <p:sp>
        <p:nvSpPr>
          <p:cNvPr id="38" name="Google Shape;38;p21"/>
          <p:cNvSpPr txBox="1"/>
          <p:nvPr>
            <p:ph idx="12" type="sldNum"/>
          </p:nvPr>
        </p:nvSpPr>
        <p:spPr>
          <a:xfrm>
            <a:off x="8275638" y="1474788"/>
            <a:ext cx="417512" cy="43497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rgbClr val="FF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p:cSld name="Titre et contenu">
    <p:spTree>
      <p:nvGrpSpPr>
        <p:cNvPr id="39" name="Shape 39"/>
        <p:cNvGrpSpPr/>
        <p:nvPr/>
      </p:nvGrpSpPr>
      <p:grpSpPr>
        <a:xfrm>
          <a:off x="0" y="0"/>
          <a:ext cx="0" cy="0"/>
          <a:chOff x="0" y="0"/>
          <a:chExt cx="0" cy="0"/>
        </a:xfrm>
      </p:grpSpPr>
      <p:sp>
        <p:nvSpPr>
          <p:cNvPr id="40" name="Google Shape;40;p22"/>
          <p:cNvSpPr/>
          <p:nvPr/>
        </p:nvSpPr>
        <p:spPr>
          <a:xfrm>
            <a:off x="8123238" y="346075"/>
            <a:ext cx="717550" cy="1646238"/>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cxnSp>
        <p:nvCxnSpPr>
          <p:cNvPr id="41" name="Google Shape;41;p22"/>
          <p:cNvCxnSpPr/>
          <p:nvPr/>
        </p:nvCxnSpPr>
        <p:spPr>
          <a:xfrm>
            <a:off x="592138" y="844550"/>
            <a:ext cx="7480300" cy="0"/>
          </a:xfrm>
          <a:prstGeom prst="straightConnector1">
            <a:avLst/>
          </a:prstGeom>
          <a:noFill/>
          <a:ln cap="flat" cmpd="sng" w="25400">
            <a:solidFill>
              <a:srgbClr val="DF172A"/>
            </a:solidFill>
            <a:prstDash val="solid"/>
            <a:round/>
            <a:headEnd len="sm" w="sm" type="none"/>
            <a:tailEnd len="sm" w="sm" type="none"/>
          </a:ln>
        </p:spPr>
      </p:cxnSp>
      <p:sp>
        <p:nvSpPr>
          <p:cNvPr id="42" name="Google Shape;42;p22"/>
          <p:cNvSpPr txBox="1"/>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b="1" i="0" sz="2200" u="none" cap="none" strike="noStrike">
              <a:solidFill>
                <a:schemeClr val="lt1"/>
              </a:solidFill>
              <a:latin typeface="Century Gothic"/>
              <a:ea typeface="Century Gothic"/>
              <a:cs typeface="Century Gothic"/>
              <a:sym typeface="Century Gothic"/>
            </a:endParaRPr>
          </a:p>
        </p:txBody>
      </p:sp>
      <p:sp>
        <p:nvSpPr>
          <p:cNvPr id="43" name="Google Shape;43;p22"/>
          <p:cNvSpPr txBox="1"/>
          <p:nvPr>
            <p:ph idx="1" type="body"/>
          </p:nvPr>
        </p:nvSpPr>
        <p:spPr>
          <a:xfrm>
            <a:off x="457200" y="1287438"/>
            <a:ext cx="6508750" cy="4838726"/>
          </a:xfrm>
          <a:prstGeom prst="rect">
            <a:avLst/>
          </a:prstGeom>
          <a:noFill/>
          <a:ln>
            <a:noFill/>
          </a:ln>
        </p:spPr>
        <p:txBody>
          <a:bodyPr anchorCtr="0" anchor="t" bIns="45700" lIns="91425" spcFirstLastPara="1" rIns="91425" wrap="square" tIns="45700">
            <a:noAutofit/>
          </a:bodyPr>
          <a:lstStyle>
            <a:lvl1pPr indent="-342900" lvl="0" marL="457200" algn="l">
              <a:spcBef>
                <a:spcPts val="180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42900" lvl="4" marL="2286000" algn="l">
              <a:spcBef>
                <a:spcPts val="60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4" name="Google Shape;44;p22"/>
          <p:cNvSpPr txBox="1"/>
          <p:nvPr>
            <p:ph type="title"/>
          </p:nvPr>
        </p:nvSpPr>
        <p:spPr>
          <a:xfrm>
            <a:off x="457199" y="253276"/>
            <a:ext cx="7388352" cy="59051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2800">
                <a:solidFill>
                  <a:srgbClr val="DF172A"/>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2"/>
          <p:cNvSpPr txBox="1"/>
          <p:nvPr>
            <p:ph idx="10" type="dt"/>
          </p:nvPr>
        </p:nvSpPr>
        <p:spPr>
          <a:xfrm>
            <a:off x="7212013" y="6356350"/>
            <a:ext cx="1752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22"/>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avec image">
  <p:cSld name="Diapositive de titre avec image">
    <p:spTree>
      <p:nvGrpSpPr>
        <p:cNvPr id="47" name="Shape 47"/>
        <p:cNvGrpSpPr/>
        <p:nvPr/>
      </p:nvGrpSpPr>
      <p:grpSpPr>
        <a:xfrm>
          <a:off x="0" y="0"/>
          <a:ext cx="0" cy="0"/>
          <a:chOff x="0" y="0"/>
          <a:chExt cx="0" cy="0"/>
        </a:xfrm>
      </p:grpSpPr>
      <p:sp>
        <p:nvSpPr>
          <p:cNvPr id="48" name="Google Shape;48;p23"/>
          <p:cNvSpPr/>
          <p:nvPr/>
        </p:nvSpPr>
        <p:spPr>
          <a:xfrm>
            <a:off x="3187700" y="268288"/>
            <a:ext cx="5668963" cy="256063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33232"/>
              </a:solidFill>
              <a:latin typeface="Century Gothic"/>
              <a:ea typeface="Century Gothic"/>
              <a:cs typeface="Century Gothic"/>
              <a:sym typeface="Century Gothic"/>
            </a:endParaRPr>
          </a:p>
        </p:txBody>
      </p:sp>
      <p:sp>
        <p:nvSpPr>
          <p:cNvPr id="49" name="Google Shape;49;p23"/>
          <p:cNvSpPr/>
          <p:nvPr/>
        </p:nvSpPr>
        <p:spPr>
          <a:xfrm>
            <a:off x="268288" y="268288"/>
            <a:ext cx="184150" cy="3886200"/>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50" name="Google Shape;50;p23"/>
          <p:cNvSpPr txBox="1"/>
          <p:nvPr>
            <p:ph type="ctrTitle"/>
          </p:nvPr>
        </p:nvSpPr>
        <p:spPr>
          <a:xfrm>
            <a:off x="3200399" y="4171950"/>
            <a:ext cx="5457919" cy="10858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sz="460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3"/>
          <p:cNvSpPr txBox="1"/>
          <p:nvPr>
            <p:ph idx="1" type="subTitle"/>
          </p:nvPr>
        </p:nvSpPr>
        <p:spPr>
          <a:xfrm>
            <a:off x="3200401" y="5257799"/>
            <a:ext cx="5457918" cy="61856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SzPts val="1600"/>
              <a:buNone/>
              <a:defRPr sz="1600">
                <a:solidFill>
                  <a:schemeClr val="dk2"/>
                </a:solidFill>
              </a:defRPr>
            </a:lvl1pPr>
            <a:lvl2pPr lvl="1" algn="ctr">
              <a:spcBef>
                <a:spcPts val="0"/>
              </a:spcBef>
              <a:spcAft>
                <a:spcPts val="0"/>
              </a:spcAft>
              <a:buSzPts val="1800"/>
              <a:buNone/>
              <a:defRPr>
                <a:solidFill>
                  <a:srgbClr val="888888"/>
                </a:solidFill>
              </a:defRPr>
            </a:lvl2pPr>
            <a:lvl3pPr lvl="2" algn="ctr">
              <a:spcBef>
                <a:spcPts val="600"/>
              </a:spcBef>
              <a:spcAft>
                <a:spcPts val="0"/>
              </a:spcAft>
              <a:buSzPts val="1800"/>
              <a:buNone/>
              <a:defRPr>
                <a:solidFill>
                  <a:srgbClr val="888888"/>
                </a:solidFill>
              </a:defRPr>
            </a:lvl3pPr>
            <a:lvl4pPr lvl="3" algn="ctr">
              <a:spcBef>
                <a:spcPts val="600"/>
              </a:spcBef>
              <a:spcAft>
                <a:spcPts val="0"/>
              </a:spcAft>
              <a:buSzPts val="1800"/>
              <a:buNone/>
              <a:defRPr>
                <a:solidFill>
                  <a:srgbClr val="888888"/>
                </a:solidFill>
              </a:defRPr>
            </a:lvl4pPr>
            <a:lvl5pPr lvl="4" algn="ctr">
              <a:spcBef>
                <a:spcPts val="600"/>
              </a:spcBef>
              <a:spcAft>
                <a:spcPts val="0"/>
              </a:spcAft>
              <a:buSzPts val="1800"/>
              <a:buNone/>
              <a:defRPr>
                <a:solidFill>
                  <a:srgbClr val="888888"/>
                </a:solidFill>
              </a:defRPr>
            </a:lvl5pPr>
            <a:lvl6pPr lvl="5" algn="ctr">
              <a:spcBef>
                <a:spcPts val="360"/>
              </a:spcBef>
              <a:spcAft>
                <a:spcPts val="0"/>
              </a:spcAft>
              <a:buSzPts val="1800"/>
              <a:buNone/>
              <a:defRPr>
                <a:solidFill>
                  <a:srgbClr val="888888"/>
                </a:solidFill>
              </a:defRPr>
            </a:lvl6pPr>
            <a:lvl7pPr lvl="6" algn="ctr">
              <a:spcBef>
                <a:spcPts val="360"/>
              </a:spcBef>
              <a:spcAft>
                <a:spcPts val="0"/>
              </a:spcAft>
              <a:buSzPts val="1800"/>
              <a:buNone/>
              <a:defRPr>
                <a:solidFill>
                  <a:srgbClr val="888888"/>
                </a:solidFill>
              </a:defRPr>
            </a:lvl7pPr>
            <a:lvl8pPr lvl="7" algn="ctr">
              <a:spcBef>
                <a:spcPts val="360"/>
              </a:spcBef>
              <a:spcAft>
                <a:spcPts val="0"/>
              </a:spcAft>
              <a:buSzPts val="1800"/>
              <a:buNone/>
              <a:defRPr>
                <a:solidFill>
                  <a:srgbClr val="888888"/>
                </a:solidFill>
              </a:defRPr>
            </a:lvl8pPr>
            <a:lvl9pPr lvl="8" algn="ctr">
              <a:spcBef>
                <a:spcPts val="360"/>
              </a:spcBef>
              <a:spcAft>
                <a:spcPts val="0"/>
              </a:spcAft>
              <a:buSzPts val="1800"/>
              <a:buNone/>
              <a:defRPr>
                <a:solidFill>
                  <a:srgbClr val="888888"/>
                </a:solidFill>
              </a:defRPr>
            </a:lvl9pPr>
          </a:lstStyle>
          <a:p/>
        </p:txBody>
      </p:sp>
      <p:sp>
        <p:nvSpPr>
          <p:cNvPr id="52" name="Google Shape;52;p23"/>
          <p:cNvSpPr/>
          <p:nvPr>
            <p:ph idx="2" type="pic"/>
          </p:nvPr>
        </p:nvSpPr>
        <p:spPr>
          <a:xfrm>
            <a:off x="3200400" y="2877671"/>
            <a:ext cx="5646867" cy="1280160"/>
          </a:xfrm>
          <a:prstGeom prst="rect">
            <a:avLst/>
          </a:prstGeom>
          <a:noFill/>
          <a:ln>
            <a:noFill/>
          </a:ln>
        </p:spPr>
      </p:sp>
      <p:sp>
        <p:nvSpPr>
          <p:cNvPr id="53" name="Google Shape;53;p23"/>
          <p:cNvSpPr txBox="1"/>
          <p:nvPr>
            <p:ph idx="10" type="dt"/>
          </p:nvPr>
        </p:nvSpPr>
        <p:spPr>
          <a:xfrm>
            <a:off x="3276600" y="390525"/>
            <a:ext cx="54991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sz="22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3"/>
          <p:cNvSpPr txBox="1"/>
          <p:nvPr>
            <p:ph idx="12" type="sldNum"/>
          </p:nvPr>
        </p:nvSpPr>
        <p:spPr>
          <a:xfrm>
            <a:off x="8266113" y="6356350"/>
            <a:ext cx="685800" cy="365125"/>
          </a:xfrm>
          <a:prstGeom prst="rect">
            <a:avLst/>
          </a:prstGeom>
          <a:noFill/>
          <a:ln>
            <a:noFill/>
          </a:ln>
        </p:spPr>
        <p:txBody>
          <a:bodyPr anchorCtr="0" anchor="ctr" bIns="45700" lIns="91425" spcFirstLastPara="1" rIns="91425" wrap="square" tIns="45700">
            <a:noAutofit/>
          </a:bodyPr>
          <a:lstStyle>
            <a:lvl1pPr indent="0" lvl="0"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1pPr>
            <a:lvl2pPr indent="0" lvl="1"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2pPr>
            <a:lvl3pPr indent="0" lvl="2"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3pPr>
            <a:lvl4pPr indent="0" lvl="3"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4pPr>
            <a:lvl5pPr indent="0" lvl="4"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5pPr>
            <a:lvl6pPr indent="0" lvl="5"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6pPr>
            <a:lvl7pPr indent="0" lvl="6"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7pPr>
            <a:lvl8pPr indent="0" lvl="7"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8pPr>
            <a:lvl9pPr indent="0" lvl="8" marL="0" marR="0" algn="l">
              <a:spcBef>
                <a:spcPts val="0"/>
              </a:spcBef>
              <a:spcAft>
                <a:spcPts val="0"/>
              </a:spcAft>
              <a:buNone/>
              <a:defRPr b="0" i="0" sz="1100" u="none" cap="none" strike="noStrike">
                <a:solidFill>
                  <a:srgbClr val="F33232"/>
                </a:solidFill>
                <a:latin typeface="Century Gothic"/>
                <a:ea typeface="Century Gothic"/>
                <a:cs typeface="Century Gothic"/>
                <a:sym typeface="Century Gothic"/>
              </a:defRPr>
            </a:lvl9pPr>
          </a:lstStyle>
          <a:p>
            <a:pPr indent="0" lvl="0" marL="0" rtl="0" algn="l">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contenu et image">
  <p:cSld name="Titre, contenu et image">
    <p:spTree>
      <p:nvGrpSpPr>
        <p:cNvPr id="55" name="Shape 55"/>
        <p:cNvGrpSpPr/>
        <p:nvPr/>
      </p:nvGrpSpPr>
      <p:grpSpPr>
        <a:xfrm>
          <a:off x="0" y="0"/>
          <a:ext cx="0" cy="0"/>
          <a:chOff x="0" y="0"/>
          <a:chExt cx="0" cy="0"/>
        </a:xfrm>
      </p:grpSpPr>
      <p:sp>
        <p:nvSpPr>
          <p:cNvPr id="56" name="Google Shape;56;p24"/>
          <p:cNvSpPr/>
          <p:nvPr/>
        </p:nvSpPr>
        <p:spPr>
          <a:xfrm>
            <a:off x="269875" y="268288"/>
            <a:ext cx="1646238" cy="1646237"/>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57" name="Google Shape;57;p24"/>
          <p:cNvSpPr txBox="1"/>
          <p:nvPr>
            <p:ph type="title"/>
          </p:nvPr>
        </p:nvSpPr>
        <p:spPr>
          <a:xfrm>
            <a:off x="2178423" y="914400"/>
            <a:ext cx="6508377"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4"/>
          <p:cNvSpPr txBox="1"/>
          <p:nvPr>
            <p:ph idx="1" type="body"/>
          </p:nvPr>
        </p:nvSpPr>
        <p:spPr>
          <a:xfrm>
            <a:off x="2178423" y="2209800"/>
            <a:ext cx="6508377" cy="3916363"/>
          </a:xfrm>
          <a:prstGeom prst="rect">
            <a:avLst/>
          </a:prstGeom>
          <a:noFill/>
          <a:ln>
            <a:noFill/>
          </a:ln>
        </p:spPr>
        <p:txBody>
          <a:bodyPr anchorCtr="0" anchor="t" bIns="45700" lIns="91425" spcFirstLastPara="1" rIns="91425" wrap="square" tIns="45700">
            <a:noAutofit/>
          </a:bodyPr>
          <a:lstStyle>
            <a:lvl1pPr indent="-342900" lvl="0" marL="457200" algn="l">
              <a:spcBef>
                <a:spcPts val="180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42900" lvl="4" marL="2286000" algn="l">
              <a:spcBef>
                <a:spcPts val="60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24"/>
          <p:cNvSpPr/>
          <p:nvPr>
            <p:ph idx="2" type="pic"/>
          </p:nvPr>
        </p:nvSpPr>
        <p:spPr>
          <a:xfrm>
            <a:off x="269875" y="1976718"/>
            <a:ext cx="1645920" cy="4625788"/>
          </a:xfrm>
          <a:prstGeom prst="rect">
            <a:avLst/>
          </a:prstGeom>
          <a:noFill/>
          <a:ln>
            <a:noFill/>
          </a:ln>
        </p:spPr>
      </p:sp>
      <p:sp>
        <p:nvSpPr>
          <p:cNvPr id="60" name="Google Shape;60;p24"/>
          <p:cNvSpPr txBox="1"/>
          <p:nvPr>
            <p:ph idx="10" type="dt"/>
          </p:nvPr>
        </p:nvSpPr>
        <p:spPr>
          <a:xfrm>
            <a:off x="7212013" y="6356350"/>
            <a:ext cx="1752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4"/>
          <p:cNvSpPr txBox="1"/>
          <p:nvPr>
            <p:ph idx="12" type="sldNum"/>
          </p:nvPr>
        </p:nvSpPr>
        <p:spPr>
          <a:xfrm>
            <a:off x="3317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tête de section" type="secHead">
  <p:cSld name="SECTION_HEADER">
    <p:spTree>
      <p:nvGrpSpPr>
        <p:cNvPr id="62" name="Shape 62"/>
        <p:cNvGrpSpPr/>
        <p:nvPr/>
      </p:nvGrpSpPr>
      <p:grpSpPr>
        <a:xfrm>
          <a:off x="0" y="0"/>
          <a:ext cx="0" cy="0"/>
          <a:chOff x="0" y="0"/>
          <a:chExt cx="0" cy="0"/>
        </a:xfrm>
      </p:grpSpPr>
      <p:sp>
        <p:nvSpPr>
          <p:cNvPr id="63" name="Google Shape;63;p25"/>
          <p:cNvSpPr/>
          <p:nvPr/>
        </p:nvSpPr>
        <p:spPr>
          <a:xfrm>
            <a:off x="7759700" y="268288"/>
            <a:ext cx="1098550" cy="6350000"/>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64" name="Google Shape;64;p25"/>
          <p:cNvSpPr txBox="1"/>
          <p:nvPr>
            <p:ph type="title"/>
          </p:nvPr>
        </p:nvSpPr>
        <p:spPr>
          <a:xfrm>
            <a:off x="2209801" y="3429000"/>
            <a:ext cx="4966446" cy="1398494"/>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b="0" sz="46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5"/>
          <p:cNvSpPr txBox="1"/>
          <p:nvPr>
            <p:ph idx="1" type="body"/>
          </p:nvPr>
        </p:nvSpPr>
        <p:spPr>
          <a:xfrm>
            <a:off x="2209801" y="4824414"/>
            <a:ext cx="4966446" cy="1320800"/>
          </a:xfrm>
          <a:prstGeom prst="rect">
            <a:avLst/>
          </a:prstGeom>
          <a:noFill/>
          <a:ln>
            <a:noFill/>
          </a:ln>
        </p:spPr>
        <p:txBody>
          <a:bodyPr anchorCtr="0" anchor="t" bIns="45700" lIns="91425" spcFirstLastPara="1" rIns="91425" wrap="square" tIns="45700">
            <a:normAutofit/>
          </a:bodyPr>
          <a:lstStyle>
            <a:lvl1pPr indent="-228600" lvl="0" marL="457200" algn="r">
              <a:spcBef>
                <a:spcPts val="0"/>
              </a:spcBef>
              <a:spcAft>
                <a:spcPts val="0"/>
              </a:spcAft>
              <a:buSzPts val="1600"/>
              <a:buNone/>
              <a:defRPr sz="1600">
                <a:solidFill>
                  <a:schemeClr val="dk2"/>
                </a:solidFill>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600"/>
              </a:spcBef>
              <a:spcAft>
                <a:spcPts val="0"/>
              </a:spcAft>
              <a:buSzPts val="1600"/>
              <a:buNone/>
              <a:defRPr sz="1600">
                <a:solidFill>
                  <a:srgbClr val="888888"/>
                </a:solidFill>
              </a:defRPr>
            </a:lvl3pPr>
            <a:lvl4pPr indent="-228600" lvl="3" marL="1828800" algn="l">
              <a:spcBef>
                <a:spcPts val="600"/>
              </a:spcBef>
              <a:spcAft>
                <a:spcPts val="0"/>
              </a:spcAft>
              <a:buSzPts val="1400"/>
              <a:buNone/>
              <a:defRPr sz="1400">
                <a:solidFill>
                  <a:srgbClr val="888888"/>
                </a:solidFill>
              </a:defRPr>
            </a:lvl4pPr>
            <a:lvl5pPr indent="-228600" lvl="4" marL="2286000" algn="l">
              <a:spcBef>
                <a:spcPts val="60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66" name="Google Shape;66;p25"/>
          <p:cNvSpPr txBox="1"/>
          <p:nvPr>
            <p:ph idx="10" type="dt"/>
          </p:nvPr>
        </p:nvSpPr>
        <p:spPr>
          <a:xfrm>
            <a:off x="5562600" y="6356350"/>
            <a:ext cx="1622425"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5"/>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avec image">
  <p:cSld name="Section avec image">
    <p:spTree>
      <p:nvGrpSpPr>
        <p:cNvPr id="68" name="Shape 68"/>
        <p:cNvGrpSpPr/>
        <p:nvPr/>
      </p:nvGrpSpPr>
      <p:grpSpPr>
        <a:xfrm>
          <a:off x="0" y="0"/>
          <a:ext cx="0" cy="0"/>
          <a:chOff x="0" y="0"/>
          <a:chExt cx="0" cy="0"/>
        </a:xfrm>
      </p:grpSpPr>
      <p:sp>
        <p:nvSpPr>
          <p:cNvPr id="69" name="Google Shape;69;p26"/>
          <p:cNvSpPr/>
          <p:nvPr/>
        </p:nvSpPr>
        <p:spPr>
          <a:xfrm>
            <a:off x="269875" y="4773613"/>
            <a:ext cx="2971800" cy="1844675"/>
          </a:xfrm>
          <a:prstGeom prst="rect">
            <a:avLst/>
          </a:prstGeom>
          <a:solidFill>
            <a:srgbClr val="F332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70" name="Google Shape;70;p26"/>
          <p:cNvSpPr txBox="1"/>
          <p:nvPr>
            <p:ph type="title"/>
          </p:nvPr>
        </p:nvSpPr>
        <p:spPr>
          <a:xfrm>
            <a:off x="3720354" y="3429001"/>
            <a:ext cx="4966446" cy="1398494"/>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b="0" sz="4600" cap="none">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6"/>
          <p:cNvSpPr txBox="1"/>
          <p:nvPr>
            <p:ph idx="1" type="body"/>
          </p:nvPr>
        </p:nvSpPr>
        <p:spPr>
          <a:xfrm>
            <a:off x="3720354" y="4824414"/>
            <a:ext cx="4966446" cy="1320800"/>
          </a:xfrm>
          <a:prstGeom prst="rect">
            <a:avLst/>
          </a:prstGeom>
          <a:noFill/>
          <a:ln>
            <a:noFill/>
          </a:ln>
        </p:spPr>
        <p:txBody>
          <a:bodyPr anchorCtr="0" anchor="t" bIns="45700" lIns="91425" spcFirstLastPara="1" rIns="91425" wrap="square" tIns="45700">
            <a:normAutofit/>
          </a:bodyPr>
          <a:lstStyle>
            <a:lvl1pPr indent="-228600" lvl="0" marL="457200" algn="r">
              <a:spcBef>
                <a:spcPts val="0"/>
              </a:spcBef>
              <a:spcAft>
                <a:spcPts val="0"/>
              </a:spcAft>
              <a:buSzPts val="1600"/>
              <a:buNone/>
              <a:defRPr sz="1600">
                <a:solidFill>
                  <a:schemeClr val="dk2"/>
                </a:solidFill>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600"/>
              </a:spcBef>
              <a:spcAft>
                <a:spcPts val="0"/>
              </a:spcAft>
              <a:buSzPts val="1600"/>
              <a:buNone/>
              <a:defRPr sz="1600">
                <a:solidFill>
                  <a:srgbClr val="888888"/>
                </a:solidFill>
              </a:defRPr>
            </a:lvl3pPr>
            <a:lvl4pPr indent="-228600" lvl="3" marL="1828800" algn="l">
              <a:spcBef>
                <a:spcPts val="600"/>
              </a:spcBef>
              <a:spcAft>
                <a:spcPts val="0"/>
              </a:spcAft>
              <a:buSzPts val="1400"/>
              <a:buNone/>
              <a:defRPr sz="1400">
                <a:solidFill>
                  <a:srgbClr val="888888"/>
                </a:solidFill>
              </a:defRPr>
            </a:lvl4pPr>
            <a:lvl5pPr indent="-228600" lvl="4" marL="2286000" algn="l">
              <a:spcBef>
                <a:spcPts val="60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72" name="Google Shape;72;p26"/>
          <p:cNvSpPr/>
          <p:nvPr>
            <p:ph idx="2" type="pic"/>
          </p:nvPr>
        </p:nvSpPr>
        <p:spPr>
          <a:xfrm>
            <a:off x="269874" y="268288"/>
            <a:ext cx="2971800" cy="4438650"/>
          </a:xfrm>
          <a:prstGeom prst="rect">
            <a:avLst/>
          </a:prstGeom>
          <a:noFill/>
          <a:ln>
            <a:noFill/>
          </a:ln>
        </p:spPr>
      </p:sp>
      <p:sp>
        <p:nvSpPr>
          <p:cNvPr id="73" name="Google Shape;73;p26"/>
          <p:cNvSpPr txBox="1"/>
          <p:nvPr>
            <p:ph idx="12" type="sldNum"/>
          </p:nvPr>
        </p:nvSpPr>
        <p:spPr>
          <a:xfrm>
            <a:off x="350838" y="6105525"/>
            <a:ext cx="506412"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p:cSld name="Deux contenus">
    <p:spTree>
      <p:nvGrpSpPr>
        <p:cNvPr id="74" name="Shape 74"/>
        <p:cNvGrpSpPr/>
        <p:nvPr/>
      </p:nvGrpSpPr>
      <p:grpSpPr>
        <a:xfrm>
          <a:off x="0" y="0"/>
          <a:ext cx="0" cy="0"/>
          <a:chOff x="0" y="0"/>
          <a:chExt cx="0" cy="0"/>
        </a:xfrm>
      </p:grpSpPr>
      <p:sp>
        <p:nvSpPr>
          <p:cNvPr id="75" name="Google Shape;75;p27"/>
          <p:cNvSpPr/>
          <p:nvPr/>
        </p:nvSpPr>
        <p:spPr>
          <a:xfrm>
            <a:off x="8123238" y="346075"/>
            <a:ext cx="717550" cy="1646238"/>
          </a:xfrm>
          <a:prstGeom prst="rect">
            <a:avLst/>
          </a:prstGeom>
          <a:solidFill>
            <a:srgbClr val="DF172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cxnSp>
        <p:nvCxnSpPr>
          <p:cNvPr id="76" name="Google Shape;76;p27"/>
          <p:cNvCxnSpPr/>
          <p:nvPr/>
        </p:nvCxnSpPr>
        <p:spPr>
          <a:xfrm>
            <a:off x="592138" y="844550"/>
            <a:ext cx="7480300" cy="0"/>
          </a:xfrm>
          <a:prstGeom prst="straightConnector1">
            <a:avLst/>
          </a:prstGeom>
          <a:noFill/>
          <a:ln cap="flat" cmpd="sng" w="25400">
            <a:solidFill>
              <a:srgbClr val="DF172A"/>
            </a:solidFill>
            <a:prstDash val="solid"/>
            <a:round/>
            <a:headEnd len="sm" w="sm" type="none"/>
            <a:tailEnd len="sm" w="sm" type="none"/>
          </a:ln>
        </p:spPr>
      </p:cxnSp>
      <p:pic>
        <p:nvPicPr>
          <p:cNvPr id="77" name="Google Shape;77;p27"/>
          <p:cNvPicPr preferRelativeResize="0"/>
          <p:nvPr/>
        </p:nvPicPr>
        <p:blipFill rotWithShape="1">
          <a:blip r:embed="rId2">
            <a:alphaModFix/>
          </a:blip>
          <a:srcRect b="0" l="0" r="0" t="0"/>
          <a:stretch/>
        </p:blipFill>
        <p:spPr>
          <a:xfrm>
            <a:off x="8131175" y="300038"/>
            <a:ext cx="709613" cy="569912"/>
          </a:xfrm>
          <a:prstGeom prst="rect">
            <a:avLst/>
          </a:prstGeom>
          <a:noFill/>
          <a:ln>
            <a:noFill/>
          </a:ln>
        </p:spPr>
      </p:pic>
      <p:sp>
        <p:nvSpPr>
          <p:cNvPr id="78" name="Google Shape;78;p27"/>
          <p:cNvSpPr txBox="1"/>
          <p:nvPr>
            <p:ph idx="1" type="body"/>
          </p:nvPr>
        </p:nvSpPr>
        <p:spPr>
          <a:xfrm>
            <a:off x="457200" y="1417922"/>
            <a:ext cx="3566160" cy="4708241"/>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79" name="Google Shape;79;p27"/>
          <p:cNvSpPr txBox="1"/>
          <p:nvPr>
            <p:ph idx="2" type="body"/>
          </p:nvPr>
        </p:nvSpPr>
        <p:spPr>
          <a:xfrm>
            <a:off x="4282440" y="1417922"/>
            <a:ext cx="3566160" cy="4708241"/>
          </a:xfrm>
          <a:prstGeom prst="rect">
            <a:avLst/>
          </a:prstGeom>
          <a:noFill/>
          <a:ln>
            <a:noFill/>
          </a:ln>
        </p:spPr>
        <p:txBody>
          <a:bodyPr anchorCtr="0" anchor="t" bIns="45700" lIns="91425" spcFirstLastPara="1" rIns="91425" wrap="square" tIns="45700">
            <a:normAutofit/>
          </a:bodyPr>
          <a:lstStyle>
            <a:lvl1pPr indent="-342900" lvl="0" marL="457200" algn="l">
              <a:spcBef>
                <a:spcPts val="1800"/>
              </a:spcBef>
              <a:spcAft>
                <a:spcPts val="0"/>
              </a:spcAft>
              <a:buSzPts val="1800"/>
              <a:buChar char="◼"/>
              <a:defRPr sz="1800"/>
            </a:lvl1pPr>
            <a:lvl2pPr indent="-342900" lvl="1" marL="914400" algn="l">
              <a:spcBef>
                <a:spcPts val="600"/>
              </a:spcBef>
              <a:spcAft>
                <a:spcPts val="0"/>
              </a:spcAft>
              <a:buSzPts val="1800"/>
              <a:buChar char="◼"/>
              <a:defRPr sz="1800"/>
            </a:lvl2pPr>
            <a:lvl3pPr indent="-342900" lvl="2" marL="1371600" algn="l">
              <a:spcBef>
                <a:spcPts val="600"/>
              </a:spcBef>
              <a:spcAft>
                <a:spcPts val="0"/>
              </a:spcAft>
              <a:buSzPts val="1800"/>
              <a:buChar char="◼"/>
              <a:defRPr sz="1800"/>
            </a:lvl3pPr>
            <a:lvl4pPr indent="-342900" lvl="3" marL="1828800" algn="l">
              <a:spcBef>
                <a:spcPts val="600"/>
              </a:spcBef>
              <a:spcAft>
                <a:spcPts val="0"/>
              </a:spcAft>
              <a:buSzPts val="1800"/>
              <a:buChar char="◼"/>
              <a:defRPr sz="1800"/>
            </a:lvl4pPr>
            <a:lvl5pPr indent="-342900" lvl="4" marL="2286000" algn="l">
              <a:spcBef>
                <a:spcPts val="60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80" name="Google Shape;80;p27"/>
          <p:cNvSpPr txBox="1"/>
          <p:nvPr>
            <p:ph type="title"/>
          </p:nvPr>
        </p:nvSpPr>
        <p:spPr>
          <a:xfrm>
            <a:off x="457198" y="253276"/>
            <a:ext cx="7666039" cy="662712"/>
          </a:xfrm>
          <a:prstGeom prst="rect">
            <a:avLst/>
          </a:prstGeom>
          <a:noFill/>
          <a:ln cap="flat" cmpd="sng" w="9525">
            <a:solidFill>
              <a:srgbClr val="FFFFFF"/>
            </a:solidFill>
            <a:prstDash val="solid"/>
            <a:round/>
            <a:headEnd len="sm" w="sm" type="none"/>
            <a:tailEnd len="sm" w="sm" type="none"/>
          </a:ln>
        </p:spPr>
        <p:txBody>
          <a:bodyPr anchorCtr="0" anchor="b" bIns="45700" lIns="91425" spcFirstLastPara="1" rIns="91425" wrap="square" tIns="45700">
            <a:noAutofit/>
          </a:bodyPr>
          <a:lstStyle>
            <a:lvl1pPr lvl="0" algn="l">
              <a:spcBef>
                <a:spcPts val="0"/>
              </a:spcBef>
              <a:spcAft>
                <a:spcPts val="0"/>
              </a:spcAft>
              <a:buSzPts val="1400"/>
              <a:buNone/>
              <a:defRPr sz="2800">
                <a:solidFill>
                  <a:srgbClr val="DF172A"/>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7"/>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b="0">
                <a:solidFill>
                  <a:srgbClr val="F3323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7"/>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algn="ct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457200" y="914400"/>
            <a:ext cx="6508750"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600" u="none" cap="none" strike="noStrike">
                <a:solidFill>
                  <a:srgbClr val="F13535"/>
                </a:solidFill>
                <a:latin typeface="Century Gothic"/>
                <a:ea typeface="Century Gothic"/>
                <a:cs typeface="Century Gothic"/>
                <a:sym typeface="Century Gothic"/>
              </a:defRPr>
            </a:lvl1pPr>
            <a:lvl2pPr lvl="1" marR="0" rtl="0" algn="l">
              <a:spcBef>
                <a:spcPts val="0"/>
              </a:spcBef>
              <a:spcAft>
                <a:spcPts val="0"/>
              </a:spcAft>
              <a:buSzPts val="1400"/>
              <a:buNone/>
              <a:defRPr b="0" i="0" sz="3600" u="none" cap="none" strike="noStrike">
                <a:solidFill>
                  <a:srgbClr val="F13535"/>
                </a:solidFill>
                <a:latin typeface="Century Gothic"/>
                <a:ea typeface="Century Gothic"/>
                <a:cs typeface="Century Gothic"/>
                <a:sym typeface="Century Gothic"/>
              </a:defRPr>
            </a:lvl2pPr>
            <a:lvl3pPr lvl="2" marR="0" rtl="0" algn="l">
              <a:spcBef>
                <a:spcPts val="0"/>
              </a:spcBef>
              <a:spcAft>
                <a:spcPts val="0"/>
              </a:spcAft>
              <a:buSzPts val="1400"/>
              <a:buNone/>
              <a:defRPr b="0" i="0" sz="3600" u="none" cap="none" strike="noStrike">
                <a:solidFill>
                  <a:srgbClr val="F13535"/>
                </a:solidFill>
                <a:latin typeface="Century Gothic"/>
                <a:ea typeface="Century Gothic"/>
                <a:cs typeface="Century Gothic"/>
                <a:sym typeface="Century Gothic"/>
              </a:defRPr>
            </a:lvl3pPr>
            <a:lvl4pPr lvl="3" marR="0" rtl="0" algn="l">
              <a:spcBef>
                <a:spcPts val="0"/>
              </a:spcBef>
              <a:spcAft>
                <a:spcPts val="0"/>
              </a:spcAft>
              <a:buSzPts val="1400"/>
              <a:buNone/>
              <a:defRPr b="0" i="0" sz="3600" u="none" cap="none" strike="noStrike">
                <a:solidFill>
                  <a:srgbClr val="F13535"/>
                </a:solidFill>
                <a:latin typeface="Century Gothic"/>
                <a:ea typeface="Century Gothic"/>
                <a:cs typeface="Century Gothic"/>
                <a:sym typeface="Century Gothic"/>
              </a:defRPr>
            </a:lvl4pPr>
            <a:lvl5pPr lvl="4" marR="0" rtl="0" algn="l">
              <a:spcBef>
                <a:spcPts val="0"/>
              </a:spcBef>
              <a:spcAft>
                <a:spcPts val="0"/>
              </a:spcAft>
              <a:buSzPts val="1400"/>
              <a:buNone/>
              <a:defRPr b="0" i="0" sz="3600" u="none" cap="none" strike="noStrike">
                <a:solidFill>
                  <a:srgbClr val="F13535"/>
                </a:solidFill>
                <a:latin typeface="Century Gothic"/>
                <a:ea typeface="Century Gothic"/>
                <a:cs typeface="Century Gothic"/>
                <a:sym typeface="Century Gothic"/>
              </a:defRPr>
            </a:lvl5pPr>
            <a:lvl6pPr lvl="5" marR="0" rtl="0" algn="l">
              <a:spcBef>
                <a:spcPts val="0"/>
              </a:spcBef>
              <a:spcAft>
                <a:spcPts val="0"/>
              </a:spcAft>
              <a:buSzPts val="1400"/>
              <a:buNone/>
              <a:defRPr b="0" i="0" sz="3600" u="none" cap="none" strike="noStrike">
                <a:solidFill>
                  <a:schemeClr val="accent1"/>
                </a:solidFill>
                <a:latin typeface="Century Gothic"/>
                <a:ea typeface="Century Gothic"/>
                <a:cs typeface="Century Gothic"/>
                <a:sym typeface="Century Gothic"/>
              </a:defRPr>
            </a:lvl6pPr>
            <a:lvl7pPr lvl="6" marR="0" rtl="0" algn="l">
              <a:spcBef>
                <a:spcPts val="0"/>
              </a:spcBef>
              <a:spcAft>
                <a:spcPts val="0"/>
              </a:spcAft>
              <a:buSzPts val="1400"/>
              <a:buNone/>
              <a:defRPr b="0" i="0" sz="3600" u="none" cap="none" strike="noStrike">
                <a:solidFill>
                  <a:schemeClr val="accent1"/>
                </a:solidFill>
                <a:latin typeface="Century Gothic"/>
                <a:ea typeface="Century Gothic"/>
                <a:cs typeface="Century Gothic"/>
                <a:sym typeface="Century Gothic"/>
              </a:defRPr>
            </a:lvl7pPr>
            <a:lvl8pPr lvl="7" marR="0" rtl="0" algn="l">
              <a:spcBef>
                <a:spcPts val="0"/>
              </a:spcBef>
              <a:spcAft>
                <a:spcPts val="0"/>
              </a:spcAft>
              <a:buSzPts val="1400"/>
              <a:buNone/>
              <a:defRPr b="0" i="0" sz="3600" u="none" cap="none" strike="noStrike">
                <a:solidFill>
                  <a:schemeClr val="accent1"/>
                </a:solidFill>
                <a:latin typeface="Century Gothic"/>
                <a:ea typeface="Century Gothic"/>
                <a:cs typeface="Century Gothic"/>
                <a:sym typeface="Century Gothic"/>
              </a:defRPr>
            </a:lvl8pPr>
            <a:lvl9pPr lvl="8" marR="0" rtl="0" algn="l">
              <a:spcBef>
                <a:spcPts val="0"/>
              </a:spcBef>
              <a:spcAft>
                <a:spcPts val="0"/>
              </a:spcAft>
              <a:buSzPts val="1400"/>
              <a:buNone/>
              <a:defRPr b="0" i="0" sz="3600" u="none" cap="none" strike="noStrike">
                <a:solidFill>
                  <a:schemeClr val="accent1"/>
                </a:solidFill>
                <a:latin typeface="Century Gothic"/>
                <a:ea typeface="Century Gothic"/>
                <a:cs typeface="Century Gothic"/>
                <a:sym typeface="Century Gothic"/>
              </a:defRPr>
            </a:lvl9pPr>
          </a:lstStyle>
          <a:p/>
        </p:txBody>
      </p:sp>
      <p:sp>
        <p:nvSpPr>
          <p:cNvPr id="11" name="Google Shape;11;p18"/>
          <p:cNvSpPr txBox="1"/>
          <p:nvPr>
            <p:ph idx="1" type="body"/>
          </p:nvPr>
        </p:nvSpPr>
        <p:spPr>
          <a:xfrm>
            <a:off x="457200" y="2209800"/>
            <a:ext cx="6508750" cy="3916363"/>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1800"/>
              </a:spcBef>
              <a:spcAft>
                <a:spcPts val="0"/>
              </a:spcAft>
              <a:buClr>
                <a:srgbClr val="F13535"/>
              </a:buClr>
              <a:buSzPts val="2000"/>
              <a:buFont typeface="Noto Sans Symbols"/>
              <a:buChar char="◼"/>
              <a:defRPr b="0" i="0" sz="2000" u="none" cap="none" strike="noStrike">
                <a:solidFill>
                  <a:schemeClr val="dk2"/>
                </a:solidFill>
                <a:latin typeface="Century Gothic"/>
                <a:ea typeface="Century Gothic"/>
                <a:cs typeface="Century Gothic"/>
                <a:sym typeface="Century Gothic"/>
              </a:defRPr>
            </a:lvl1pPr>
            <a:lvl2pPr indent="-342900" lvl="1" marL="914400" marR="0" rtl="0" algn="l">
              <a:spcBef>
                <a:spcPts val="600"/>
              </a:spcBef>
              <a:spcAft>
                <a:spcPts val="0"/>
              </a:spcAft>
              <a:buClr>
                <a:srgbClr val="F13535"/>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2pPr>
            <a:lvl3pPr indent="-342900" lvl="2" marL="1371600" marR="0" rtl="0" algn="l">
              <a:spcBef>
                <a:spcPts val="600"/>
              </a:spcBef>
              <a:spcAft>
                <a:spcPts val="0"/>
              </a:spcAft>
              <a:buClr>
                <a:srgbClr val="F13535"/>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3pPr>
            <a:lvl4pPr indent="-342900" lvl="3" marL="1828800" marR="0" rtl="0" algn="l">
              <a:spcBef>
                <a:spcPts val="600"/>
              </a:spcBef>
              <a:spcAft>
                <a:spcPts val="0"/>
              </a:spcAft>
              <a:buClr>
                <a:srgbClr val="F13535"/>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4pPr>
            <a:lvl5pPr indent="-342900" lvl="4" marL="2286000" marR="0" rtl="0" algn="l">
              <a:spcBef>
                <a:spcPts val="600"/>
              </a:spcBef>
              <a:spcAft>
                <a:spcPts val="0"/>
              </a:spcAft>
              <a:buClr>
                <a:srgbClr val="F13535"/>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5pPr>
            <a:lvl6pPr indent="-342900" lvl="5" marL="2743200" marR="0" rtl="0" algn="l">
              <a:spcBef>
                <a:spcPts val="360"/>
              </a:spcBef>
              <a:spcAft>
                <a:spcPts val="0"/>
              </a:spcAft>
              <a:buClr>
                <a:srgbClr val="430403"/>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6pPr>
            <a:lvl7pPr indent="-342900" lvl="6" marL="32004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7pPr>
            <a:lvl8pPr indent="-342900" lvl="7" marL="3657600" marR="0" rtl="0" algn="l">
              <a:spcBef>
                <a:spcPts val="360"/>
              </a:spcBef>
              <a:spcAft>
                <a:spcPts val="0"/>
              </a:spcAft>
              <a:buClr>
                <a:srgbClr val="430403"/>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8pPr>
            <a:lvl9pPr indent="-342900" lvl="8" marL="4114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entury Gothic"/>
                <a:ea typeface="Century Gothic"/>
                <a:cs typeface="Century Gothic"/>
                <a:sym typeface="Century Gothic"/>
              </a:defRPr>
            </a:lvl9pPr>
          </a:lstStyle>
          <a:p/>
        </p:txBody>
      </p:sp>
      <p:sp>
        <p:nvSpPr>
          <p:cNvPr id="12" name="Google Shape;12;p18"/>
          <p:cNvSpPr txBox="1"/>
          <p:nvPr>
            <p:ph idx="10" type="dt"/>
          </p:nvPr>
        </p:nvSpPr>
        <p:spPr>
          <a:xfrm>
            <a:off x="6503988" y="6356350"/>
            <a:ext cx="17526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100" u="none" cap="none" strike="noStrike">
                <a:solidFill>
                  <a:srgbClr val="F33232"/>
                </a:solidFill>
                <a:latin typeface="Century Gothic"/>
                <a:ea typeface="Century Gothic"/>
                <a:cs typeface="Century Gothic"/>
                <a:sym typeface="Century Gothic"/>
              </a:defRPr>
            </a:lvl1pPr>
            <a:lvl2pPr lvl="1"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2400" u="none" cap="none" strike="noStrike">
                <a:solidFill>
                  <a:schemeClr val="dk1"/>
                </a:solidFill>
                <a:latin typeface="Century Gothic"/>
                <a:ea typeface="Century Gothic"/>
                <a:cs typeface="Century Gothic"/>
                <a:sym typeface="Century Gothic"/>
              </a:defRPr>
            </a:lvl9pPr>
          </a:lstStyle>
          <a:p/>
        </p:txBody>
      </p:sp>
      <p:sp>
        <p:nvSpPr>
          <p:cNvPr id="13" name="Google Shape;13;p18"/>
          <p:cNvSpPr txBox="1"/>
          <p:nvPr>
            <p:ph idx="12" type="sldNum"/>
          </p:nvPr>
        </p:nvSpPr>
        <p:spPr>
          <a:xfrm>
            <a:off x="8256588" y="360363"/>
            <a:ext cx="506412"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1pPr>
            <a:lvl2pPr indent="0" lvl="1"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2pPr>
            <a:lvl3pPr indent="0" lvl="2"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3pPr>
            <a:lvl4pPr indent="0" lvl="3"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4pPr>
            <a:lvl5pPr indent="0" lvl="4"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5pPr>
            <a:lvl6pPr indent="0" lvl="5"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6pPr>
            <a:lvl7pPr indent="0" lvl="6"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7pPr>
            <a:lvl8pPr indent="0" lvl="7"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8pPr>
            <a:lvl9pPr indent="0" lvl="8" marL="0" marR="0" rtl="0" algn="r">
              <a:spcBef>
                <a:spcPts val="0"/>
              </a:spcBef>
              <a:spcAft>
                <a:spcPts val="0"/>
              </a:spcAft>
              <a:buNone/>
              <a:defRPr b="1" i="0" sz="2200" u="none" cap="none" strike="noStrike">
                <a:solidFill>
                  <a:schemeClr val="l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
          <p:cNvSpPr txBox="1"/>
          <p:nvPr>
            <p:ph type="ctrTitle"/>
          </p:nvPr>
        </p:nvSpPr>
        <p:spPr>
          <a:xfrm>
            <a:off x="3133725" y="215900"/>
            <a:ext cx="5748338" cy="1395413"/>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100"/>
              <a:buFont typeface="Century Gothic"/>
              <a:buNone/>
            </a:pPr>
            <a:r>
              <a:rPr lang="fr-FR" sz="4100">
                <a:solidFill>
                  <a:schemeClr val="lt1"/>
                </a:solidFill>
              </a:rPr>
              <a:t>Éducation Thérapeutique </a:t>
            </a:r>
            <a:endParaRPr/>
          </a:p>
        </p:txBody>
      </p:sp>
      <p:sp>
        <p:nvSpPr>
          <p:cNvPr id="170" name="Google Shape;170;p1"/>
          <p:cNvSpPr txBox="1"/>
          <p:nvPr>
            <p:ph idx="1" type="subTitle"/>
          </p:nvPr>
        </p:nvSpPr>
        <p:spPr>
          <a:xfrm>
            <a:off x="3325813" y="2190750"/>
            <a:ext cx="5253037" cy="200342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400"/>
              <a:buFont typeface="Lustria"/>
              <a:buNone/>
            </a:pPr>
            <a:r>
              <a:rPr lang="fr-FR" sz="2400">
                <a:solidFill>
                  <a:schemeClr val="lt1"/>
                </a:solidFill>
              </a:rPr>
              <a:t>Définitions, objectifs, cadre législatif et réglementaire  de l’ETP </a:t>
            </a:r>
            <a:endParaRPr/>
          </a:p>
        </p:txBody>
      </p:sp>
      <p:sp>
        <p:nvSpPr>
          <p:cNvPr id="171" name="Google Shape;171;p1"/>
          <p:cNvSpPr txBox="1"/>
          <p:nvPr>
            <p:ph idx="12" type="sldNum"/>
          </p:nvPr>
        </p:nvSpPr>
        <p:spPr>
          <a:xfrm>
            <a:off x="7974013" y="6362700"/>
            <a:ext cx="6858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B29F6B"/>
              </a:buClr>
              <a:buSzPts val="1100"/>
              <a:buFont typeface="Noto Sans Symbols"/>
              <a:buNone/>
            </a:pPr>
            <a:fld id="{00000000-1234-1234-1234-123412341234}" type="slidenum">
              <a:rPr b="0" i="0" lang="fr-FR" sz="1100" u="none" cap="none" strike="noStrike">
                <a:solidFill>
                  <a:srgbClr val="B29F6B"/>
                </a:solidFill>
                <a:latin typeface="Century Gothic"/>
                <a:ea typeface="Century Gothic"/>
                <a:cs typeface="Century Gothic"/>
                <a:sym typeface="Century Gothic"/>
              </a:rPr>
              <a:t>‹#›</a:t>
            </a:fld>
            <a:endParaRPr b="0" i="0" sz="1100" u="none" cap="none" strike="noStrike">
              <a:solidFill>
                <a:srgbClr val="B29F6B"/>
              </a:solidFill>
              <a:latin typeface="Century Gothic"/>
              <a:ea typeface="Century Gothic"/>
              <a:cs typeface="Century Gothic"/>
              <a:sym typeface="Century Gothic"/>
            </a:endParaRPr>
          </a:p>
        </p:txBody>
      </p:sp>
      <p:sp>
        <p:nvSpPr>
          <p:cNvPr id="172" name="Google Shape;172;p1"/>
          <p:cNvSpPr txBox="1"/>
          <p:nvPr>
            <p:ph idx="11" type="ftr"/>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a:t>
            </a:r>
            <a:r>
              <a:rPr lang="fr-FR" sz="1100">
                <a:solidFill>
                  <a:schemeClr val="dk1"/>
                </a:solidFill>
                <a:latin typeface="Century Gothic"/>
                <a:ea typeface="Century Gothic"/>
                <a:cs typeface="Century Gothic"/>
                <a:sym typeface="Century Gothic"/>
              </a:rPr>
              <a:t>3</a:t>
            </a:r>
            <a:endParaRPr/>
          </a:p>
        </p:txBody>
      </p:sp>
      <p:sp>
        <p:nvSpPr>
          <p:cNvPr id="173" name="Google Shape;173;p1"/>
          <p:cNvSpPr txBox="1"/>
          <p:nvPr/>
        </p:nvSpPr>
        <p:spPr>
          <a:xfrm>
            <a:off x="3325813" y="4320644"/>
            <a:ext cx="5253037" cy="1921406"/>
          </a:xfrm>
          <a:prstGeom prst="rect">
            <a:avLst/>
          </a:prstGeom>
          <a:noFill/>
          <a:ln>
            <a:noFill/>
          </a:ln>
        </p:spPr>
        <p:txBody>
          <a:bodyPr anchorCtr="0" anchor="t" bIns="45700" lIns="91425" spcFirstLastPara="1" rIns="91425" wrap="square" tIns="45700">
            <a:normAutofit fontScale="92500" lnSpcReduction="20000"/>
          </a:bodyPr>
          <a:lstStyle/>
          <a:p>
            <a:pPr indent="0" lvl="0" marL="0" marR="0" rtl="0" algn="l">
              <a:spcBef>
                <a:spcPts val="0"/>
              </a:spcBef>
              <a:spcAft>
                <a:spcPts val="0"/>
              </a:spcAft>
              <a:buClr>
                <a:schemeClr val="accent1"/>
              </a:buClr>
              <a:buSzPct val="100000"/>
              <a:buFont typeface="Noto Sans Symbols"/>
              <a:buNone/>
            </a:pPr>
            <a:r>
              <a:rPr b="1" i="0" lang="fr-FR" sz="1600" u="none" cap="none" strike="noStrike">
                <a:solidFill>
                  <a:schemeClr val="dk1"/>
                </a:solidFill>
                <a:latin typeface="Century Gothic"/>
                <a:ea typeface="Century Gothic"/>
                <a:cs typeface="Century Gothic"/>
                <a:sym typeface="Century Gothic"/>
              </a:rPr>
              <a:t>Pr. Catherine Tourette-Turgis, </a:t>
            </a:r>
            <a:endParaRPr b="0" i="0" sz="1400" u="none" cap="none" strike="noStrike">
              <a:solidFill>
                <a:schemeClr val="dk2"/>
              </a:solidFill>
              <a:latin typeface="Century Gothic"/>
              <a:ea typeface="Century Gothic"/>
              <a:cs typeface="Century Gothic"/>
              <a:sym typeface="Century Gothic"/>
            </a:endParaRPr>
          </a:p>
          <a:p>
            <a:pPr indent="0" lvl="0" marL="0" marR="0" rtl="0" algn="l">
              <a:spcBef>
                <a:spcPts val="0"/>
              </a:spcBef>
              <a:spcAft>
                <a:spcPts val="0"/>
              </a:spcAft>
              <a:buClr>
                <a:schemeClr val="accent1"/>
              </a:buClr>
              <a:buSzPct val="100000"/>
              <a:buFont typeface="Noto Sans Symbols"/>
              <a:buNone/>
            </a:pPr>
            <a:r>
              <a:rPr b="0" i="0" lang="fr-FR" sz="1400" u="none" cap="none" strike="noStrike">
                <a:solidFill>
                  <a:schemeClr val="dk1"/>
                </a:solidFill>
                <a:latin typeface="Century Gothic"/>
                <a:ea typeface="Century Gothic"/>
                <a:cs typeface="Century Gothic"/>
                <a:sym typeface="Century Gothic"/>
              </a:rPr>
              <a:t>Fondatrice de l’Université des Patients – Sorbonne Université &amp; Titulaire de la chaire Compétences et vulnérabilité – Sorbonne Université.</a:t>
            </a:r>
            <a:endParaRPr/>
          </a:p>
          <a:p>
            <a:pPr indent="0" lvl="0" marL="0" marR="0" rtl="0" algn="l">
              <a:spcBef>
                <a:spcPts val="0"/>
              </a:spcBef>
              <a:spcAft>
                <a:spcPts val="0"/>
              </a:spcAft>
              <a:buClr>
                <a:schemeClr val="accent1"/>
              </a:buClr>
              <a:buSzPct val="100000"/>
              <a:buFont typeface="Lustria"/>
              <a:buNone/>
            </a:pPr>
            <a:r>
              <a:rPr b="1" i="0" lang="fr-FR" sz="1600" u="none" cap="none" strike="noStrike">
                <a:solidFill>
                  <a:schemeClr val="dk1"/>
                </a:solidFill>
                <a:latin typeface="Century Gothic"/>
                <a:ea typeface="Century Gothic"/>
                <a:cs typeface="Century Gothic"/>
                <a:sym typeface="Century Gothic"/>
              </a:rPr>
              <a:t>Lennize Pereira Paulo</a:t>
            </a:r>
            <a:r>
              <a:rPr b="0" i="0" lang="fr-FR" sz="1400" u="none" cap="none" strike="noStrike">
                <a:solidFill>
                  <a:schemeClr val="dk1"/>
                </a:solidFill>
                <a:latin typeface="Century Gothic"/>
                <a:ea typeface="Century Gothic"/>
                <a:cs typeface="Century Gothic"/>
                <a:sym typeface="Century Gothic"/>
              </a:rPr>
              <a:t>, </a:t>
            </a:r>
            <a:endParaRPr/>
          </a:p>
          <a:p>
            <a:pPr indent="0" lvl="0" marL="0" marR="0" rtl="0" algn="l">
              <a:spcBef>
                <a:spcPts val="0"/>
              </a:spcBef>
              <a:spcAft>
                <a:spcPts val="0"/>
              </a:spcAft>
              <a:buClr>
                <a:schemeClr val="accent1"/>
              </a:buClr>
              <a:buSzPct val="100000"/>
              <a:buFont typeface="Noto Sans Symbols"/>
              <a:buNone/>
            </a:pPr>
            <a:r>
              <a:rPr b="0" i="0" lang="fr-FR" sz="1400" u="none" cap="none" strike="noStrike">
                <a:solidFill>
                  <a:schemeClr val="dk1"/>
                </a:solidFill>
                <a:latin typeface="Century Gothic"/>
                <a:ea typeface="Century Gothic"/>
                <a:cs typeface="Century Gothic"/>
                <a:sym typeface="Century Gothic"/>
              </a:rPr>
              <a:t>Responsable ETP à C</a:t>
            </a:r>
            <a:r>
              <a:rPr b="0" i="0" lang="fr-FR" sz="1400" u="none" cap="none" strike="noStrike">
                <a:solidFill>
                  <a:srgbClr val="FF0000"/>
                </a:solidFill>
                <a:latin typeface="Century Gothic"/>
                <a:ea typeface="Century Gothic"/>
                <a:cs typeface="Century Gothic"/>
                <a:sym typeface="Century Gothic"/>
              </a:rPr>
              <a:t>O</a:t>
            </a:r>
            <a:r>
              <a:rPr b="0" i="0" lang="fr-FR" sz="1400" u="none" cap="none" strike="noStrike">
                <a:solidFill>
                  <a:schemeClr val="dk1"/>
                </a:solidFill>
                <a:latin typeface="Century Gothic"/>
                <a:ea typeface="Century Gothic"/>
                <a:cs typeface="Century Gothic"/>
                <a:sym typeface="Century Gothic"/>
              </a:rPr>
              <a:t>MMENT DIRE &amp; </a:t>
            </a:r>
            <a:r>
              <a:rPr b="0" i="0" lang="fr-FR" sz="1400" u="none" cap="none" strike="noStrike">
                <a:solidFill>
                  <a:srgbClr val="000000"/>
                </a:solidFill>
                <a:latin typeface="Century Gothic"/>
                <a:ea typeface="Century Gothic"/>
                <a:cs typeface="Century Gothic"/>
                <a:sym typeface="Century Gothic"/>
              </a:rPr>
              <a:t>Chercheure Centre de recherche de la Formation au CNAM, Paris </a:t>
            </a:r>
            <a:r>
              <a:rPr b="0" i="0" lang="fr-FR" sz="1400" u="none" cap="none" strike="noStrike">
                <a:solidFill>
                  <a:schemeClr val="dk1"/>
                </a:solidFill>
                <a:latin typeface="Century Gothic"/>
                <a:ea typeface="Century Gothic"/>
                <a:cs typeface="Century Gothic"/>
                <a:sym typeface="Century Gothic"/>
              </a:rPr>
              <a:t>&amp; Professeure associée, Sorbonne Université.     </a:t>
            </a:r>
            <a:endParaRPr/>
          </a:p>
          <a:p>
            <a:pPr indent="0" lvl="0" marL="0" marR="0" rtl="0" algn="l">
              <a:spcBef>
                <a:spcPts val="0"/>
              </a:spcBef>
              <a:spcAft>
                <a:spcPts val="0"/>
              </a:spcAft>
              <a:buClr>
                <a:schemeClr val="accent1"/>
              </a:buClr>
              <a:buSzPct val="100000"/>
              <a:buFont typeface="Noto Sans Symbols"/>
              <a:buNone/>
            </a:pPr>
            <a:r>
              <a:rPr b="1" i="0" lang="fr-FR" sz="1600" u="none" cap="none" strike="noStrike">
                <a:solidFill>
                  <a:schemeClr val="dk1"/>
                </a:solidFill>
                <a:latin typeface="Century Gothic"/>
                <a:ea typeface="Century Gothic"/>
                <a:cs typeface="Century Gothic"/>
                <a:sym typeface="Century Gothic"/>
              </a:rPr>
              <a:t>Maryline Rébillon</a:t>
            </a:r>
            <a:r>
              <a:rPr b="0" i="0" lang="fr-FR" sz="1400" u="none" cap="none" strike="noStrike">
                <a:solidFill>
                  <a:schemeClr val="dk1"/>
                </a:solidFill>
                <a:latin typeface="Century Gothic"/>
                <a:ea typeface="Century Gothic"/>
                <a:cs typeface="Century Gothic"/>
                <a:sym typeface="Century Gothic"/>
              </a:rPr>
              <a:t>, </a:t>
            </a:r>
            <a:endParaRPr/>
          </a:p>
          <a:p>
            <a:pPr indent="0" lvl="0" marL="0" marR="0" rtl="0" algn="l">
              <a:spcBef>
                <a:spcPts val="0"/>
              </a:spcBef>
              <a:spcAft>
                <a:spcPts val="0"/>
              </a:spcAft>
              <a:buClr>
                <a:schemeClr val="accent1"/>
              </a:buClr>
              <a:buSzPct val="100000"/>
              <a:buFont typeface="Noto Sans Symbols"/>
              <a:buNone/>
            </a:pPr>
            <a:r>
              <a:rPr b="0" i="0" lang="fr-FR" sz="1400" u="none" cap="none" strike="noStrike">
                <a:solidFill>
                  <a:schemeClr val="dk1"/>
                </a:solidFill>
                <a:latin typeface="Century Gothic"/>
                <a:ea typeface="Century Gothic"/>
                <a:cs typeface="Century Gothic"/>
                <a:sym typeface="Century Gothic"/>
              </a:rPr>
              <a:t>Directrice de C</a:t>
            </a:r>
            <a:r>
              <a:rPr b="0" i="0" lang="fr-FR" sz="1400" u="none" cap="none" strike="noStrike">
                <a:solidFill>
                  <a:srgbClr val="FF0000"/>
                </a:solidFill>
                <a:latin typeface="Century Gothic"/>
                <a:ea typeface="Century Gothic"/>
                <a:cs typeface="Century Gothic"/>
                <a:sym typeface="Century Gothic"/>
              </a:rPr>
              <a:t>O</a:t>
            </a:r>
            <a:r>
              <a:rPr b="0" i="0" lang="fr-FR" sz="1400" u="none" cap="none" strike="noStrike">
                <a:solidFill>
                  <a:schemeClr val="dk1"/>
                </a:solidFill>
                <a:latin typeface="Century Gothic"/>
                <a:ea typeface="Century Gothic"/>
                <a:cs typeface="Century Gothic"/>
                <a:sym typeface="Century Gothic"/>
              </a:rPr>
              <a:t>MMENT DIRE &amp; Professeure associée, Sorbonne Université.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0"/>
          <p:cNvSpPr txBox="1"/>
          <p:nvPr>
            <p:ph idx="2" type="body"/>
          </p:nvPr>
        </p:nvSpPr>
        <p:spPr>
          <a:xfrm>
            <a:off x="249238" y="1085850"/>
            <a:ext cx="4089400" cy="4940300"/>
          </a:xfrm>
          <a:prstGeom prst="rect">
            <a:avLst/>
          </a:prstGeom>
          <a:noFill/>
          <a:ln>
            <a:noFill/>
          </a:ln>
        </p:spPr>
        <p:txBody>
          <a:bodyPr anchorCtr="0" anchor="t" bIns="45700" lIns="91425" spcFirstLastPara="1" rIns="91425" wrap="square" tIns="45700">
            <a:normAutofit fontScale="62500" lnSpcReduction="20000"/>
          </a:bodyPr>
          <a:lstStyle/>
          <a:p>
            <a:pPr indent="-79375" lvl="0" marL="228600" rtl="0" algn="l">
              <a:lnSpc>
                <a:spcPct val="120000"/>
              </a:lnSpc>
              <a:spcBef>
                <a:spcPts val="0"/>
              </a:spcBef>
              <a:spcAft>
                <a:spcPts val="0"/>
              </a:spcAft>
              <a:buSzPct val="100000"/>
              <a:buChar char="◼"/>
            </a:pPr>
            <a:r>
              <a:rPr b="1" lang="fr-FR" sz="2000">
                <a:latin typeface="Arial"/>
                <a:ea typeface="Arial"/>
                <a:cs typeface="Arial"/>
                <a:sym typeface="Arial"/>
              </a:rPr>
              <a:t>La loi HPST : 22 juillet 2009</a:t>
            </a:r>
            <a:endParaRPr/>
          </a:p>
          <a:p>
            <a:pPr indent="0" lvl="0" marL="228600" rtl="0" algn="l">
              <a:lnSpc>
                <a:spcPct val="120000"/>
              </a:lnSpc>
              <a:spcBef>
                <a:spcPts val="0"/>
              </a:spcBef>
              <a:spcAft>
                <a:spcPts val="0"/>
              </a:spcAft>
              <a:buSzPct val="100000"/>
              <a:buFont typeface="Noto Sans Symbols"/>
              <a:buNone/>
            </a:pPr>
            <a:r>
              <a:rPr lang="fr-FR" sz="2000">
                <a:latin typeface="Arial"/>
                <a:ea typeface="Arial"/>
                <a:cs typeface="Arial"/>
                <a:sym typeface="Arial"/>
              </a:rPr>
              <a:t>TITRE III: Accès de tous à des soins de qualité</a:t>
            </a:r>
            <a:endParaRPr/>
          </a:p>
          <a:p>
            <a:pPr indent="0" lvl="0" marL="228600" rtl="0" algn="l">
              <a:lnSpc>
                <a:spcPct val="120000"/>
              </a:lnSpc>
              <a:spcBef>
                <a:spcPts val="0"/>
              </a:spcBef>
              <a:spcAft>
                <a:spcPts val="0"/>
              </a:spcAft>
              <a:buSzPct val="100000"/>
              <a:buFont typeface="Noto Sans Symbols"/>
              <a:buNone/>
            </a:pPr>
            <a:r>
              <a:rPr lang="fr-FR" sz="2000">
                <a:latin typeface="Arial"/>
                <a:ea typeface="Arial"/>
                <a:cs typeface="Arial"/>
                <a:sym typeface="Arial"/>
              </a:rPr>
              <a:t>TITRE VI : Éducation thérapeutique du patient</a:t>
            </a:r>
            <a:endParaRPr/>
          </a:p>
          <a:p>
            <a:pPr indent="0" lvl="0" marL="228600" rtl="0" algn="l">
              <a:lnSpc>
                <a:spcPct val="120000"/>
              </a:lnSpc>
              <a:spcBef>
                <a:spcPts val="0"/>
              </a:spcBef>
              <a:spcAft>
                <a:spcPts val="0"/>
              </a:spcAft>
              <a:buSzPct val="100000"/>
              <a:buFont typeface="Noto Sans Symbols"/>
              <a:buNone/>
            </a:pPr>
            <a:r>
              <a:t/>
            </a:r>
            <a:endParaRPr sz="2000">
              <a:latin typeface="Arial"/>
              <a:ea typeface="Arial"/>
              <a:cs typeface="Arial"/>
              <a:sym typeface="Arial"/>
            </a:endParaRPr>
          </a:p>
          <a:p>
            <a:pPr indent="-79375" lvl="0" marL="228600" rtl="0" algn="l">
              <a:lnSpc>
                <a:spcPct val="120000"/>
              </a:lnSpc>
              <a:spcBef>
                <a:spcPts val="0"/>
              </a:spcBef>
              <a:spcAft>
                <a:spcPts val="0"/>
              </a:spcAft>
              <a:buSzPct val="100000"/>
              <a:buChar char="◼"/>
            </a:pPr>
            <a:r>
              <a:rPr b="1" lang="fr-FR" sz="2000">
                <a:latin typeface="Arial"/>
                <a:ea typeface="Arial"/>
                <a:cs typeface="Arial"/>
                <a:sym typeface="Arial"/>
              </a:rPr>
              <a:t>Le décret  2010-904 du 2 août 2010 </a:t>
            </a:r>
            <a:r>
              <a:rPr lang="fr-FR" sz="2000">
                <a:latin typeface="Arial"/>
                <a:ea typeface="Arial"/>
                <a:cs typeface="Arial"/>
                <a:sym typeface="Arial"/>
              </a:rPr>
              <a:t>relatifs aux conditions d’autorisation des programmes d’éducation thérapeutique du patient</a:t>
            </a:r>
            <a:endParaRPr/>
          </a:p>
          <a:p>
            <a:pPr indent="0" lvl="0" marL="228600" rtl="0" algn="l">
              <a:lnSpc>
                <a:spcPct val="120000"/>
              </a:lnSpc>
              <a:spcBef>
                <a:spcPts val="0"/>
              </a:spcBef>
              <a:spcAft>
                <a:spcPts val="0"/>
              </a:spcAft>
              <a:buSzPct val="100000"/>
              <a:buFont typeface="Noto Sans Symbols"/>
              <a:buNone/>
            </a:pPr>
            <a:r>
              <a:t/>
            </a:r>
            <a:endParaRPr sz="2000">
              <a:latin typeface="Arial"/>
              <a:ea typeface="Arial"/>
              <a:cs typeface="Arial"/>
              <a:sym typeface="Arial"/>
            </a:endParaRPr>
          </a:p>
          <a:p>
            <a:pPr indent="-79375" lvl="0" marL="228600" rtl="0" algn="l">
              <a:lnSpc>
                <a:spcPct val="120000"/>
              </a:lnSpc>
              <a:spcBef>
                <a:spcPts val="0"/>
              </a:spcBef>
              <a:spcAft>
                <a:spcPts val="0"/>
              </a:spcAft>
              <a:buSzPct val="100000"/>
              <a:buChar char="◼"/>
            </a:pPr>
            <a:r>
              <a:rPr b="1" lang="fr-FR" sz="2000">
                <a:latin typeface="Arial"/>
                <a:ea typeface="Arial"/>
                <a:cs typeface="Arial"/>
                <a:sym typeface="Arial"/>
              </a:rPr>
              <a:t>L’Arrêté du 2 aout 2010 </a:t>
            </a:r>
            <a:r>
              <a:rPr lang="fr-FR" sz="2000">
                <a:latin typeface="Arial"/>
                <a:ea typeface="Arial"/>
                <a:cs typeface="Arial"/>
                <a:sym typeface="Arial"/>
              </a:rPr>
              <a:t>relatif au cahier des charges des programmes d’ETP et à la composition du dossier de demande de leur autorisation (abrogé)</a:t>
            </a:r>
            <a:endParaRPr/>
          </a:p>
          <a:p>
            <a:pPr indent="0" lvl="0" marL="228600" rtl="0" algn="l">
              <a:lnSpc>
                <a:spcPct val="120000"/>
              </a:lnSpc>
              <a:spcBef>
                <a:spcPts val="0"/>
              </a:spcBef>
              <a:spcAft>
                <a:spcPts val="0"/>
              </a:spcAft>
              <a:buSzPct val="100000"/>
              <a:buNone/>
            </a:pPr>
            <a:r>
              <a:t/>
            </a:r>
            <a:endParaRPr sz="2000">
              <a:latin typeface="Arial"/>
              <a:ea typeface="Arial"/>
              <a:cs typeface="Arial"/>
              <a:sym typeface="Arial"/>
            </a:endParaRPr>
          </a:p>
          <a:p>
            <a:pPr indent="-79375" lvl="0" marL="228600" rtl="0" algn="l">
              <a:lnSpc>
                <a:spcPct val="120000"/>
              </a:lnSpc>
              <a:spcBef>
                <a:spcPts val="0"/>
              </a:spcBef>
              <a:spcAft>
                <a:spcPts val="0"/>
              </a:spcAft>
              <a:buSzPct val="100000"/>
              <a:buChar char="◼"/>
            </a:pPr>
            <a:r>
              <a:rPr b="1" lang="fr-FR" sz="2000">
                <a:latin typeface="Arial"/>
                <a:ea typeface="Arial"/>
                <a:cs typeface="Arial"/>
                <a:sym typeface="Arial"/>
              </a:rPr>
              <a:t>Le Décret 2010-906 du 2 août 2010 </a:t>
            </a:r>
            <a:r>
              <a:rPr lang="fr-FR" sz="2000">
                <a:latin typeface="Arial"/>
                <a:ea typeface="Arial"/>
                <a:cs typeface="Arial"/>
                <a:sym typeface="Arial"/>
              </a:rPr>
              <a:t>relatif aux compétences requises pour dispenser l'éducation thérapeutique du patient</a:t>
            </a:r>
            <a:endParaRPr/>
          </a:p>
          <a:p>
            <a:pPr indent="0" lvl="0" marL="228600" rtl="0" algn="l">
              <a:lnSpc>
                <a:spcPct val="120000"/>
              </a:lnSpc>
              <a:spcBef>
                <a:spcPts val="0"/>
              </a:spcBef>
              <a:spcAft>
                <a:spcPts val="0"/>
              </a:spcAft>
              <a:buSzPct val="100000"/>
              <a:buFont typeface="Noto Sans Symbols"/>
              <a:buNone/>
            </a:pPr>
            <a:r>
              <a:t/>
            </a:r>
            <a:endParaRPr sz="2000">
              <a:latin typeface="Arial"/>
              <a:ea typeface="Arial"/>
              <a:cs typeface="Arial"/>
              <a:sym typeface="Arial"/>
            </a:endParaRPr>
          </a:p>
          <a:p>
            <a:pPr indent="-79375" lvl="0" marL="228600" rtl="0" algn="l">
              <a:lnSpc>
                <a:spcPct val="120000"/>
              </a:lnSpc>
              <a:spcBef>
                <a:spcPts val="0"/>
              </a:spcBef>
              <a:spcAft>
                <a:spcPts val="0"/>
              </a:spcAft>
              <a:buSzPct val="100000"/>
              <a:buChar char="◼"/>
            </a:pPr>
            <a:r>
              <a:rPr b="1" lang="fr-FR" sz="2000">
                <a:latin typeface="Arial"/>
                <a:ea typeface="Arial"/>
                <a:cs typeface="Arial"/>
                <a:sym typeface="Arial"/>
              </a:rPr>
              <a:t>Le Décret 2013-449 du 31 mai 2013 </a:t>
            </a:r>
            <a:r>
              <a:rPr lang="fr-FR" sz="2000">
                <a:latin typeface="Arial"/>
                <a:ea typeface="Arial"/>
                <a:cs typeface="Arial"/>
                <a:sym typeface="Arial"/>
              </a:rPr>
              <a:t>relatif aux compétences requises pour dispenser ou coordonner l’ETP</a:t>
            </a:r>
            <a:endParaRPr/>
          </a:p>
          <a:p>
            <a:pPr indent="0" lvl="0" marL="228600" rtl="0" algn="l">
              <a:lnSpc>
                <a:spcPct val="120000"/>
              </a:lnSpc>
              <a:spcBef>
                <a:spcPts val="0"/>
              </a:spcBef>
              <a:spcAft>
                <a:spcPts val="0"/>
              </a:spcAft>
              <a:buSzPct val="100000"/>
              <a:buNone/>
            </a:pPr>
            <a:r>
              <a:t/>
            </a:r>
            <a:endParaRPr sz="2000">
              <a:latin typeface="Arial"/>
              <a:ea typeface="Arial"/>
              <a:cs typeface="Arial"/>
              <a:sym typeface="Arial"/>
            </a:endParaRPr>
          </a:p>
          <a:p>
            <a:pPr indent="-79375" lvl="0" marL="228600" rtl="0" algn="l">
              <a:lnSpc>
                <a:spcPct val="120000"/>
              </a:lnSpc>
              <a:spcBef>
                <a:spcPts val="0"/>
              </a:spcBef>
              <a:spcAft>
                <a:spcPts val="0"/>
              </a:spcAft>
              <a:buSzPct val="100000"/>
              <a:buChar char="◼"/>
            </a:pPr>
            <a:r>
              <a:rPr b="1" lang="fr-FR" sz="2000">
                <a:latin typeface="Arial"/>
                <a:ea typeface="Arial"/>
                <a:cs typeface="Arial"/>
                <a:sym typeface="Arial"/>
              </a:rPr>
              <a:t>L’Arrêté du 31 mai 2013 </a:t>
            </a:r>
            <a:r>
              <a:rPr lang="fr-FR" sz="2000">
                <a:latin typeface="Arial"/>
                <a:ea typeface="Arial"/>
                <a:cs typeface="Arial"/>
                <a:sym typeface="Arial"/>
              </a:rPr>
              <a:t>modifiant l’arrêté du 2 aout 2010 relatif aux compétences requises pour dispenser l’ETP</a:t>
            </a:r>
            <a:endParaRPr/>
          </a:p>
        </p:txBody>
      </p:sp>
      <p:sp>
        <p:nvSpPr>
          <p:cNvPr id="258" name="Google Shape;258;p10"/>
          <p:cNvSpPr txBox="1"/>
          <p:nvPr>
            <p:ph type="title"/>
          </p:nvPr>
        </p:nvSpPr>
        <p:spPr>
          <a:xfrm>
            <a:off x="457200" y="254000"/>
            <a:ext cx="7388225" cy="59055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400"/>
              <a:t>CADRE LÉGISLATIF ET RÉGLEMENTAIRE </a:t>
            </a:r>
            <a:endParaRPr/>
          </a:p>
        </p:txBody>
      </p:sp>
      <p:sp>
        <p:nvSpPr>
          <p:cNvPr id="259" name="Google Shape;259;p10"/>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60" name="Google Shape;260;p10"/>
          <p:cNvSpPr txBox="1"/>
          <p:nvPr/>
        </p:nvSpPr>
        <p:spPr>
          <a:xfrm>
            <a:off x="4338638" y="1047750"/>
            <a:ext cx="3692525" cy="5064125"/>
          </a:xfrm>
          <a:prstGeom prst="rect">
            <a:avLst/>
          </a:prstGeom>
          <a:noFill/>
          <a:ln>
            <a:noFill/>
          </a:ln>
        </p:spPr>
        <p:txBody>
          <a:bodyPr anchorCtr="0" anchor="t" bIns="45700" lIns="91425" spcFirstLastPara="1" rIns="91425" wrap="square" tIns="45700">
            <a:noAutofit/>
          </a:bodyPr>
          <a:lstStyle/>
          <a:p>
            <a:pPr indent="-228600" lvl="0" marL="228600" marR="0" rtl="0" algn="l">
              <a:lnSpc>
                <a:spcPct val="120000"/>
              </a:lnSpc>
              <a:spcBef>
                <a:spcPts val="0"/>
              </a:spcBef>
              <a:spcAft>
                <a:spcPts val="0"/>
              </a:spcAft>
              <a:buClr>
                <a:srgbClr val="F13535"/>
              </a:buClr>
              <a:buSzPts val="1300"/>
              <a:buFont typeface="Noto Sans Symbols"/>
              <a:buChar char="◼"/>
            </a:pPr>
            <a:r>
              <a:rPr b="1" i="0" lang="fr-FR" sz="1300" u="none" cap="none" strike="noStrike">
                <a:solidFill>
                  <a:schemeClr val="dk2"/>
                </a:solidFill>
                <a:latin typeface="Arial"/>
                <a:ea typeface="Arial"/>
                <a:cs typeface="Arial"/>
                <a:sym typeface="Arial"/>
              </a:rPr>
              <a:t>L’Arrêté du 14 janvier 2015 </a:t>
            </a:r>
            <a:r>
              <a:rPr b="0" i="0" lang="fr-FR" sz="1300" u="none" cap="none" strike="noStrike">
                <a:solidFill>
                  <a:schemeClr val="dk2"/>
                </a:solidFill>
                <a:latin typeface="Arial"/>
                <a:ea typeface="Arial"/>
                <a:cs typeface="Arial"/>
                <a:sym typeface="Arial"/>
              </a:rPr>
              <a:t>relatif au cahier des charges des programmes d’éducation thérapeutique du patient et à la composition du dossier de demande de leur autorisation et de leur renouvellement et modifiant l’arrêté du 2 août 2010 modifié relatif aux compétences requises pour dispenser ou coordonner l’éducation thérapeutique du patient.</a:t>
            </a:r>
            <a:endParaRPr/>
          </a:p>
          <a:p>
            <a:pPr indent="0" lvl="0" marL="0" marR="0" rtl="0" algn="l">
              <a:lnSpc>
                <a:spcPct val="120000"/>
              </a:lnSpc>
              <a:spcBef>
                <a:spcPts val="0"/>
              </a:spcBef>
              <a:spcAft>
                <a:spcPts val="0"/>
              </a:spcAft>
              <a:buClr>
                <a:srgbClr val="F13535"/>
              </a:buClr>
              <a:buSzPts val="500"/>
              <a:buFont typeface="Noto Sans Symbols"/>
              <a:buNone/>
            </a:pPr>
            <a:r>
              <a:t/>
            </a:r>
            <a:endParaRPr b="0" i="0" sz="500" u="none" cap="none" strike="noStrike">
              <a:solidFill>
                <a:schemeClr val="dk2"/>
              </a:solidFill>
              <a:latin typeface="Arial"/>
              <a:ea typeface="Arial"/>
              <a:cs typeface="Arial"/>
              <a:sym typeface="Arial"/>
            </a:endParaRPr>
          </a:p>
          <a:p>
            <a:pPr indent="-228600" lvl="0" marL="228600" marR="0" rtl="0" algn="l">
              <a:lnSpc>
                <a:spcPct val="120000"/>
              </a:lnSpc>
              <a:spcBef>
                <a:spcPts val="0"/>
              </a:spcBef>
              <a:spcAft>
                <a:spcPts val="0"/>
              </a:spcAft>
              <a:buClr>
                <a:srgbClr val="F13535"/>
              </a:buClr>
              <a:buSzPts val="1300"/>
              <a:buFont typeface="Noto Sans Symbols"/>
              <a:buChar char="◼"/>
            </a:pPr>
            <a:r>
              <a:rPr b="1" i="0" lang="fr-FR" sz="1300" u="none" cap="none" strike="noStrike">
                <a:solidFill>
                  <a:schemeClr val="dk2"/>
                </a:solidFill>
                <a:latin typeface="Arial"/>
                <a:ea typeface="Arial"/>
                <a:cs typeface="Arial"/>
                <a:sym typeface="Arial"/>
              </a:rPr>
              <a:t>Ordonnance 2020-1407 du 18 novembre 2020 </a:t>
            </a:r>
            <a:r>
              <a:rPr b="0" i="0" lang="fr-FR" sz="1300" u="none" cap="none" strike="noStrike">
                <a:solidFill>
                  <a:schemeClr val="dk2"/>
                </a:solidFill>
                <a:latin typeface="Arial"/>
                <a:ea typeface="Arial"/>
                <a:cs typeface="Arial"/>
                <a:sym typeface="Arial"/>
              </a:rPr>
              <a:t> relative aux missions des agences régionales de santé (Titre II, article 2)</a:t>
            </a:r>
            <a:endParaRPr/>
          </a:p>
          <a:p>
            <a:pPr indent="0" lvl="0" marL="0" marR="0" rtl="0" algn="l">
              <a:lnSpc>
                <a:spcPct val="120000"/>
              </a:lnSpc>
              <a:spcBef>
                <a:spcPts val="0"/>
              </a:spcBef>
              <a:spcAft>
                <a:spcPts val="0"/>
              </a:spcAft>
              <a:buClr>
                <a:srgbClr val="F13535"/>
              </a:buClr>
              <a:buSzPts val="500"/>
              <a:buFont typeface="Noto Sans Symbols"/>
              <a:buNone/>
            </a:pPr>
            <a:r>
              <a:t/>
            </a:r>
            <a:endParaRPr b="0" i="0" sz="500" u="none" cap="none" strike="noStrike">
              <a:solidFill>
                <a:schemeClr val="dk2"/>
              </a:solidFill>
              <a:latin typeface="Arial"/>
              <a:ea typeface="Arial"/>
              <a:cs typeface="Arial"/>
              <a:sym typeface="Arial"/>
            </a:endParaRPr>
          </a:p>
          <a:p>
            <a:pPr indent="-228600" lvl="0" marL="228600" marR="0" rtl="0" algn="l">
              <a:lnSpc>
                <a:spcPct val="120000"/>
              </a:lnSpc>
              <a:spcBef>
                <a:spcPts val="0"/>
              </a:spcBef>
              <a:spcAft>
                <a:spcPts val="0"/>
              </a:spcAft>
              <a:buClr>
                <a:srgbClr val="F13535"/>
              </a:buClr>
              <a:buSzPts val="1300"/>
              <a:buFont typeface="Noto Sans Symbols"/>
              <a:buChar char="◼"/>
            </a:pPr>
            <a:r>
              <a:rPr b="1" i="0" lang="fr-FR" sz="1300" u="none" cap="none" strike="noStrike">
                <a:solidFill>
                  <a:schemeClr val="dk2"/>
                </a:solidFill>
                <a:latin typeface="Arial"/>
                <a:ea typeface="Arial"/>
                <a:cs typeface="Arial"/>
                <a:sym typeface="Arial"/>
              </a:rPr>
              <a:t>Arrêté du 30 décembre 2020 </a:t>
            </a:r>
            <a:r>
              <a:rPr b="0" i="0" lang="fr-FR" sz="1300" u="none" cap="none" strike="noStrike">
                <a:solidFill>
                  <a:schemeClr val="dk2"/>
                </a:solidFill>
                <a:latin typeface="Arial"/>
                <a:ea typeface="Arial"/>
                <a:cs typeface="Arial"/>
                <a:sym typeface="Arial"/>
              </a:rPr>
              <a:t>relatif au cahier des charges des programmes d’éducation thérapeutique du patient et à la composition du dossier de déclaration et modifiant l’arrêté du 2 août 2010 modifié relatif aux compétences requises pour dispenser ou coordonner  l’éducation thérapeutique du patient.</a:t>
            </a:r>
            <a:endParaRPr/>
          </a:p>
        </p:txBody>
      </p:sp>
      <p:sp>
        <p:nvSpPr>
          <p:cNvPr id="261" name="Google Shape;261;p10"/>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11"/>
          <p:cNvSpPr txBox="1"/>
          <p:nvPr>
            <p:ph idx="2" type="body"/>
          </p:nvPr>
        </p:nvSpPr>
        <p:spPr>
          <a:xfrm>
            <a:off x="457200" y="1692275"/>
            <a:ext cx="7550150" cy="3895725"/>
          </a:xfrm>
          <a:prstGeom prst="rect">
            <a:avLst/>
          </a:prstGeom>
          <a:noFill/>
          <a:ln>
            <a:noFill/>
          </a:ln>
        </p:spPr>
        <p:txBody>
          <a:bodyPr anchorCtr="0" anchor="t" bIns="45700" lIns="91425" spcFirstLastPara="1" rIns="91425" wrap="square" tIns="45700">
            <a:normAutofit/>
          </a:bodyPr>
          <a:lstStyle/>
          <a:p>
            <a:pPr indent="-228600" lvl="0" marL="228600" rtl="0" algn="just">
              <a:spcBef>
                <a:spcPts val="0"/>
              </a:spcBef>
              <a:spcAft>
                <a:spcPts val="0"/>
              </a:spcAft>
              <a:buSzPts val="2400"/>
              <a:buChar char="◼"/>
            </a:pPr>
            <a:r>
              <a:rPr lang="fr-FR" sz="2400">
                <a:latin typeface="Arial"/>
                <a:ea typeface="Arial"/>
                <a:cs typeface="Arial"/>
                <a:sym typeface="Arial"/>
              </a:rPr>
              <a:t>L’ET est reconnue par la loi pour toute personne atteinte d’une maladie chronique et dont l’état le nécessite.</a:t>
            </a:r>
            <a:endParaRPr/>
          </a:p>
          <a:p>
            <a:pPr indent="-228600" lvl="0" marL="228600" rtl="0" algn="just">
              <a:spcBef>
                <a:spcPts val="1800"/>
              </a:spcBef>
              <a:spcAft>
                <a:spcPts val="0"/>
              </a:spcAft>
              <a:buSzPts val="2400"/>
              <a:buChar char="◼"/>
            </a:pPr>
            <a:r>
              <a:rPr lang="fr-FR" sz="2400">
                <a:latin typeface="Arial"/>
                <a:ea typeface="Arial"/>
                <a:cs typeface="Arial"/>
                <a:sym typeface="Arial"/>
              </a:rPr>
              <a:t>Le patient est en droit de ne pas accepter le programme qui lui serait proposé. Son refus ne pourra pas conduire à une sanction (pas de sanction financière non plus des assureurs).</a:t>
            </a:r>
            <a:endParaRPr/>
          </a:p>
          <a:p>
            <a:pPr indent="0" lvl="1" marL="228600" rtl="0" algn="l">
              <a:spcBef>
                <a:spcPts val="600"/>
              </a:spcBef>
              <a:spcAft>
                <a:spcPts val="0"/>
              </a:spcAft>
              <a:buSzPts val="2400"/>
              <a:buFont typeface="Noto Sans Symbols"/>
              <a:buNone/>
            </a:pPr>
            <a:r>
              <a:t/>
            </a:r>
            <a:endParaRPr b="1" sz="2400">
              <a:latin typeface="Arial"/>
              <a:ea typeface="Arial"/>
              <a:cs typeface="Arial"/>
              <a:sym typeface="Arial"/>
            </a:endParaRPr>
          </a:p>
          <a:p>
            <a:pPr indent="0" lvl="1" marL="228600" rtl="0" algn="just">
              <a:spcBef>
                <a:spcPts val="600"/>
              </a:spcBef>
              <a:spcAft>
                <a:spcPts val="0"/>
              </a:spcAft>
              <a:buSzPts val="2800"/>
              <a:buFont typeface="Noto Sans Symbols"/>
              <a:buNone/>
            </a:pPr>
            <a:r>
              <a:t/>
            </a:r>
            <a:endParaRPr sz="2800"/>
          </a:p>
        </p:txBody>
      </p:sp>
      <p:sp>
        <p:nvSpPr>
          <p:cNvPr id="268" name="Google Shape;268;p11"/>
          <p:cNvSpPr txBox="1"/>
          <p:nvPr>
            <p:ph type="title"/>
          </p:nvPr>
        </p:nvSpPr>
        <p:spPr>
          <a:xfrm>
            <a:off x="457200" y="441325"/>
            <a:ext cx="7550150" cy="40005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fr-FR" sz="2000"/>
              <a:t>LOI HPST : TITRE III :   </a:t>
            </a:r>
            <a:r>
              <a:rPr lang="fr-FR" sz="2000"/>
              <a:t>« Accès de tous à des soins de qualité »</a:t>
            </a:r>
            <a:endParaRPr b="1" sz="2000"/>
          </a:p>
        </p:txBody>
      </p:sp>
      <p:sp>
        <p:nvSpPr>
          <p:cNvPr id="269" name="Google Shape;269;p11"/>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70" name="Google Shape;270;p11"/>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12"/>
          <p:cNvSpPr txBox="1"/>
          <p:nvPr>
            <p:ph idx="2" type="body"/>
          </p:nvPr>
        </p:nvSpPr>
        <p:spPr>
          <a:xfrm>
            <a:off x="431800" y="1654175"/>
            <a:ext cx="7575550" cy="4495800"/>
          </a:xfrm>
          <a:prstGeom prst="rect">
            <a:avLst/>
          </a:prstGeom>
          <a:noFill/>
          <a:ln>
            <a:noFill/>
          </a:ln>
        </p:spPr>
        <p:txBody>
          <a:bodyPr anchorCtr="0" anchor="t" bIns="45700" lIns="91425" spcFirstLastPara="1" rIns="91425" wrap="square" tIns="45700">
            <a:normAutofit fontScale="70000" lnSpcReduction="20000"/>
          </a:bodyPr>
          <a:lstStyle/>
          <a:p>
            <a:pPr indent="-228600" lvl="0" marL="228600" rtl="0" algn="l">
              <a:spcBef>
                <a:spcPts val="0"/>
              </a:spcBef>
              <a:spcAft>
                <a:spcPts val="0"/>
              </a:spcAft>
              <a:buSzPct val="100000"/>
              <a:buChar char="◼"/>
            </a:pPr>
            <a:r>
              <a:rPr b="1" lang="fr-FR" sz="2800">
                <a:latin typeface="Arial"/>
                <a:ea typeface="Arial"/>
                <a:cs typeface="Arial"/>
                <a:sym typeface="Arial"/>
              </a:rPr>
              <a:t>Les programmes d’ETP doivent être déclarés </a:t>
            </a:r>
            <a:r>
              <a:rPr lang="fr-FR" sz="2800">
                <a:latin typeface="Arial"/>
                <a:ea typeface="Arial"/>
                <a:cs typeface="Arial"/>
                <a:sym typeface="Arial"/>
              </a:rPr>
              <a:t>avant leur mise en œuvre auprès de l’ARS* qui est la seule compétente dans son ressort territorial pour recevoir ces déclarations.</a:t>
            </a:r>
            <a:endParaRPr/>
          </a:p>
          <a:p>
            <a:pPr indent="-228600" lvl="0" marL="228600" rtl="0" algn="l">
              <a:spcBef>
                <a:spcPts val="0"/>
              </a:spcBef>
              <a:spcAft>
                <a:spcPts val="0"/>
              </a:spcAft>
              <a:buSzPct val="100000"/>
              <a:buFont typeface="Noto Sans Symbols"/>
              <a:buNone/>
            </a:pPr>
            <a:r>
              <a:t/>
            </a:r>
            <a:endParaRPr sz="2000">
              <a:latin typeface="Arial"/>
              <a:ea typeface="Arial"/>
              <a:cs typeface="Arial"/>
              <a:sym typeface="Arial"/>
            </a:endParaRPr>
          </a:p>
          <a:p>
            <a:pPr indent="-228600" lvl="0" marL="228600" rtl="0" algn="l">
              <a:spcBef>
                <a:spcPts val="0"/>
              </a:spcBef>
              <a:spcAft>
                <a:spcPts val="0"/>
              </a:spcAft>
              <a:buSzPct val="100000"/>
              <a:buChar char="◼"/>
            </a:pPr>
            <a:r>
              <a:rPr lang="fr-FR" sz="2800">
                <a:latin typeface="Arial"/>
                <a:ea typeface="Arial"/>
                <a:cs typeface="Arial"/>
                <a:sym typeface="Arial"/>
              </a:rPr>
              <a:t>Les programmes d’éducation thérapeutique du patient sont </a:t>
            </a:r>
            <a:r>
              <a:rPr b="1" lang="fr-FR" sz="2800">
                <a:latin typeface="Arial"/>
                <a:ea typeface="Arial"/>
                <a:cs typeface="Arial"/>
                <a:sym typeface="Arial"/>
              </a:rPr>
              <a:t>conformes à un cahier des charges national </a:t>
            </a:r>
            <a:r>
              <a:rPr lang="fr-FR" sz="2800">
                <a:latin typeface="Arial"/>
                <a:ea typeface="Arial"/>
                <a:cs typeface="Arial"/>
                <a:sym typeface="Arial"/>
              </a:rPr>
              <a:t>dont le contenu est est défini par arrêté du ministre chargé de la santé, sur la base des recommandations et référentiels établis par la Haute Autorité de santé.</a:t>
            </a:r>
            <a:endParaRPr/>
          </a:p>
          <a:p>
            <a:pPr indent="0" lvl="0" marL="0" rtl="0" algn="l">
              <a:spcBef>
                <a:spcPts val="0"/>
              </a:spcBef>
              <a:spcAft>
                <a:spcPts val="0"/>
              </a:spcAft>
              <a:buSzPct val="100000"/>
              <a:buFont typeface="Noto Sans Symbols"/>
              <a:buNone/>
            </a:pPr>
            <a:r>
              <a:rPr lang="fr-FR" sz="2800">
                <a:latin typeface="Arial"/>
                <a:ea typeface="Arial"/>
                <a:cs typeface="Arial"/>
                <a:sym typeface="Arial"/>
              </a:rPr>
              <a:t> </a:t>
            </a:r>
            <a:endParaRPr/>
          </a:p>
          <a:p>
            <a:pPr indent="-228600" lvl="0" marL="228600" rtl="0" algn="l">
              <a:spcBef>
                <a:spcPts val="0"/>
              </a:spcBef>
              <a:spcAft>
                <a:spcPts val="0"/>
              </a:spcAft>
              <a:buSzPct val="100000"/>
              <a:buChar char="◼"/>
            </a:pPr>
            <a:r>
              <a:rPr lang="fr-FR" sz="2800">
                <a:latin typeface="Arial"/>
                <a:ea typeface="Arial"/>
                <a:cs typeface="Arial"/>
                <a:sym typeface="Arial"/>
              </a:rPr>
              <a:t>Les dispositions des articles L. 1161-2 et L. 1162-1 du code de la santé publique demeurent applicables dans leur rédaction antérieure à l’entrée en vigueur du I et du II aux programmes d’éducation thérapeutique du patient autorisés avant le 1er janvier 2021. Les demandes d’autorisation en cours d’instruction au 1er janvier 2021 sont regardées comme des déclarations au sens de l’article L. 1161-2 et soumises aux dispositions résultant du I.</a:t>
            </a:r>
            <a:endParaRPr sz="1900">
              <a:latin typeface="Arial"/>
              <a:ea typeface="Arial"/>
              <a:cs typeface="Arial"/>
              <a:sym typeface="Arial"/>
            </a:endParaRPr>
          </a:p>
          <a:p>
            <a:pPr indent="-228600" lvl="0" marL="228600" rtl="0" algn="l">
              <a:spcBef>
                <a:spcPts val="0"/>
              </a:spcBef>
              <a:spcAft>
                <a:spcPts val="0"/>
              </a:spcAft>
              <a:buSzPct val="100000"/>
              <a:buFont typeface="Noto Sans Symbols"/>
              <a:buNone/>
            </a:pPr>
            <a:r>
              <a:t/>
            </a:r>
            <a:endParaRPr sz="1700">
              <a:latin typeface="Arial"/>
              <a:ea typeface="Arial"/>
              <a:cs typeface="Arial"/>
              <a:sym typeface="Arial"/>
            </a:endParaRPr>
          </a:p>
          <a:p>
            <a:pPr indent="-228600" lvl="0" marL="228600" rtl="0" algn="l">
              <a:spcBef>
                <a:spcPts val="0"/>
              </a:spcBef>
              <a:spcAft>
                <a:spcPts val="0"/>
              </a:spcAft>
              <a:buSzPct val="100000"/>
              <a:buFont typeface="Noto Sans Symbols"/>
              <a:buNone/>
            </a:pPr>
            <a:r>
              <a:t/>
            </a:r>
            <a:endParaRPr sz="1700">
              <a:latin typeface="Arial"/>
              <a:ea typeface="Arial"/>
              <a:cs typeface="Arial"/>
              <a:sym typeface="Arial"/>
            </a:endParaRPr>
          </a:p>
          <a:p>
            <a:pPr indent="-228600" lvl="0" marL="228600" rtl="0" algn="l">
              <a:spcBef>
                <a:spcPts val="0"/>
              </a:spcBef>
              <a:spcAft>
                <a:spcPts val="0"/>
              </a:spcAft>
              <a:buSzPct val="100000"/>
              <a:buFont typeface="Noto Sans Symbols"/>
              <a:buNone/>
            </a:pPr>
            <a:r>
              <a:t/>
            </a:r>
            <a:endParaRPr sz="1700">
              <a:latin typeface="Arial"/>
              <a:ea typeface="Arial"/>
              <a:cs typeface="Arial"/>
              <a:sym typeface="Arial"/>
            </a:endParaRPr>
          </a:p>
          <a:p>
            <a:pPr indent="0" lvl="1" marL="228600" rtl="0" algn="just">
              <a:lnSpc>
                <a:spcPct val="80000"/>
              </a:lnSpc>
              <a:spcBef>
                <a:spcPts val="600"/>
              </a:spcBef>
              <a:spcAft>
                <a:spcPts val="0"/>
              </a:spcAft>
              <a:buSzPct val="100000"/>
              <a:buFont typeface="Noto Sans Symbols"/>
              <a:buNone/>
            </a:pPr>
            <a:r>
              <a:t/>
            </a:r>
            <a:endParaRPr i="1" sz="1700"/>
          </a:p>
        </p:txBody>
      </p:sp>
      <p:sp>
        <p:nvSpPr>
          <p:cNvPr id="277" name="Google Shape;277;p12"/>
          <p:cNvSpPr txBox="1"/>
          <p:nvPr>
            <p:ph type="title"/>
          </p:nvPr>
        </p:nvSpPr>
        <p:spPr>
          <a:xfrm>
            <a:off x="457200" y="120650"/>
            <a:ext cx="7464425" cy="714375"/>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400"/>
              <a:t>ARS* : déclaration des programmes </a:t>
            </a:r>
            <a:br>
              <a:rPr lang="fr-FR" sz="2000"/>
            </a:br>
            <a:r>
              <a:rPr lang="fr-FR" sz="2000"/>
              <a:t>Ordonnance n° 2020-1407 du 18 nov. 2020, Titre II, Art. 2.</a:t>
            </a:r>
            <a:endParaRPr b="1" sz="1800"/>
          </a:p>
        </p:txBody>
      </p:sp>
      <p:sp>
        <p:nvSpPr>
          <p:cNvPr id="278" name="Google Shape;278;p12"/>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79" name="Google Shape;279;p12"/>
          <p:cNvSpPr txBox="1"/>
          <p:nvPr/>
        </p:nvSpPr>
        <p:spPr>
          <a:xfrm>
            <a:off x="685800" y="981075"/>
            <a:ext cx="7321550" cy="522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fr-FR" sz="1400" u="none" cap="none" strike="noStrike">
                <a:solidFill>
                  <a:srgbClr val="61593D"/>
                </a:solidFill>
                <a:latin typeface="Arial"/>
                <a:ea typeface="Arial"/>
                <a:cs typeface="Arial"/>
                <a:sym typeface="Arial"/>
              </a:rPr>
              <a:t>MESURES RELATIVES AU RÉGIME DE DÉCLARATION DES PROGRAMMES  D’ÉDUCATION THÉRAPEUTIQUE DU PATIENT </a:t>
            </a:r>
            <a:endParaRPr/>
          </a:p>
        </p:txBody>
      </p:sp>
      <p:sp>
        <p:nvSpPr>
          <p:cNvPr id="280" name="Google Shape;280;p12"/>
          <p:cNvSpPr txBox="1"/>
          <p:nvPr/>
        </p:nvSpPr>
        <p:spPr>
          <a:xfrm>
            <a:off x="685800" y="6061227"/>
            <a:ext cx="2970213" cy="46196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1200" u="none" cap="none" strike="noStrike">
                <a:solidFill>
                  <a:schemeClr val="dk1"/>
                </a:solidFill>
                <a:latin typeface="Arial"/>
                <a:ea typeface="Arial"/>
                <a:cs typeface="Arial"/>
                <a:sym typeface="Arial"/>
              </a:rPr>
              <a:t>ARS* signifie agence régionale de santé </a:t>
            </a:r>
            <a:endParaRPr/>
          </a:p>
          <a:p>
            <a:pPr indent="0" lvl="0" marL="0" marR="0" rtl="0" algn="l">
              <a:spcBef>
                <a:spcPts val="0"/>
              </a:spcBef>
              <a:spcAft>
                <a:spcPts val="0"/>
              </a:spcAft>
              <a:buNone/>
            </a:pPr>
            <a:r>
              <a:t/>
            </a:r>
            <a:endParaRPr b="0" i="0" sz="1200" u="none" cap="none" strike="noStrike">
              <a:solidFill>
                <a:schemeClr val="dk1"/>
              </a:solidFill>
              <a:latin typeface="Century Gothic"/>
              <a:ea typeface="Century Gothic"/>
              <a:cs typeface="Century Gothic"/>
              <a:sym typeface="Century Gothic"/>
            </a:endParaRPr>
          </a:p>
        </p:txBody>
      </p:sp>
      <p:sp>
        <p:nvSpPr>
          <p:cNvPr id="281" name="Google Shape;281;p12"/>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13"/>
          <p:cNvSpPr txBox="1"/>
          <p:nvPr>
            <p:ph idx="2" type="body"/>
          </p:nvPr>
        </p:nvSpPr>
        <p:spPr>
          <a:xfrm>
            <a:off x="920750" y="2217738"/>
            <a:ext cx="6989763" cy="4173537"/>
          </a:xfrm>
          <a:prstGeom prst="rect">
            <a:avLst/>
          </a:prstGeom>
          <a:noFill/>
          <a:ln>
            <a:noFill/>
          </a:ln>
        </p:spPr>
        <p:txBody>
          <a:bodyPr anchorCtr="0" anchor="t" bIns="45700" lIns="91425" spcFirstLastPara="1" rIns="91425" wrap="square" tIns="45700">
            <a:normAutofit fontScale="92500" lnSpcReduction="10000"/>
          </a:bodyPr>
          <a:lstStyle/>
          <a:p>
            <a:pPr indent="-457200" lvl="1" marL="685800" rtl="0" algn="l">
              <a:spcBef>
                <a:spcPts val="0"/>
              </a:spcBef>
              <a:spcAft>
                <a:spcPts val="0"/>
              </a:spcAft>
              <a:buSzPct val="100000"/>
              <a:buFont typeface="Century Gothic"/>
              <a:buAutoNum type="arabicPeriod"/>
            </a:pPr>
            <a:r>
              <a:rPr lang="fr-FR" sz="2000">
                <a:latin typeface="Arial"/>
                <a:ea typeface="Arial"/>
                <a:cs typeface="Arial"/>
                <a:sym typeface="Arial"/>
              </a:rPr>
              <a:t>Structure accueillant le programme</a:t>
            </a:r>
            <a:endParaRPr/>
          </a:p>
          <a:p>
            <a:pPr indent="-457200" lvl="1" marL="685800" rtl="0" algn="l">
              <a:spcBef>
                <a:spcPts val="600"/>
              </a:spcBef>
              <a:spcAft>
                <a:spcPts val="0"/>
              </a:spcAft>
              <a:buSzPct val="100000"/>
              <a:buFont typeface="Century Gothic"/>
              <a:buAutoNum type="arabicPeriod"/>
            </a:pPr>
            <a:r>
              <a:rPr lang="fr-FR" sz="2000">
                <a:latin typeface="Arial"/>
                <a:ea typeface="Arial"/>
                <a:cs typeface="Arial"/>
                <a:sym typeface="Arial"/>
              </a:rPr>
              <a:t>Le coordinateur ou la coordinatrice du programme</a:t>
            </a:r>
            <a:endParaRPr/>
          </a:p>
          <a:p>
            <a:pPr indent="-457200" lvl="1" marL="685800" rtl="0" algn="l">
              <a:spcBef>
                <a:spcPts val="600"/>
              </a:spcBef>
              <a:spcAft>
                <a:spcPts val="0"/>
              </a:spcAft>
              <a:buSzPct val="100000"/>
              <a:buFont typeface="Century Gothic"/>
              <a:buAutoNum type="arabicPeriod"/>
            </a:pPr>
            <a:r>
              <a:rPr lang="fr-FR" sz="2000">
                <a:latin typeface="Arial"/>
                <a:ea typeface="Arial"/>
                <a:cs typeface="Arial"/>
                <a:sym typeface="Arial"/>
              </a:rPr>
              <a:t>La composition de l’équipe intervenante dans le programme </a:t>
            </a:r>
            <a:r>
              <a:rPr i="1" lang="fr-FR" sz="2000">
                <a:latin typeface="Arial"/>
                <a:ea typeface="Arial"/>
                <a:cs typeface="Arial"/>
                <a:sym typeface="Arial"/>
              </a:rPr>
              <a:t>y compris les patients intervenants</a:t>
            </a:r>
            <a:endParaRPr/>
          </a:p>
          <a:p>
            <a:pPr indent="-457200" lvl="1" marL="685800" rtl="0" algn="l">
              <a:spcBef>
                <a:spcPts val="600"/>
              </a:spcBef>
              <a:spcAft>
                <a:spcPts val="0"/>
              </a:spcAft>
              <a:buSzPct val="100000"/>
              <a:buFont typeface="Century Gothic"/>
              <a:buAutoNum type="arabicPeriod"/>
            </a:pPr>
            <a:r>
              <a:rPr lang="fr-FR" sz="2000">
                <a:latin typeface="Arial"/>
                <a:ea typeface="Arial"/>
                <a:cs typeface="Arial"/>
                <a:sym typeface="Arial"/>
              </a:rPr>
              <a:t>Le programme</a:t>
            </a:r>
            <a:endParaRPr/>
          </a:p>
          <a:p>
            <a:pPr indent="-457200" lvl="1" marL="685800" rtl="0" algn="l">
              <a:spcBef>
                <a:spcPts val="600"/>
              </a:spcBef>
              <a:spcAft>
                <a:spcPts val="0"/>
              </a:spcAft>
              <a:buSzPct val="100000"/>
              <a:buFont typeface="Century Gothic"/>
              <a:buAutoNum type="arabicPeriod"/>
            </a:pPr>
            <a:r>
              <a:rPr lang="fr-FR" sz="2000">
                <a:latin typeface="Arial"/>
                <a:ea typeface="Arial"/>
                <a:cs typeface="Arial"/>
                <a:sym typeface="Arial"/>
              </a:rPr>
              <a:t>Les coordinations internes et externes</a:t>
            </a:r>
            <a:endParaRPr/>
          </a:p>
          <a:p>
            <a:pPr indent="-457200" lvl="1" marL="685800" rtl="0" algn="l">
              <a:spcBef>
                <a:spcPts val="600"/>
              </a:spcBef>
              <a:spcAft>
                <a:spcPts val="0"/>
              </a:spcAft>
              <a:buSzPct val="100000"/>
              <a:buFont typeface="Century Gothic"/>
              <a:buAutoNum type="arabicPeriod"/>
            </a:pPr>
            <a:r>
              <a:rPr lang="fr-FR" sz="2000">
                <a:latin typeface="Arial"/>
                <a:ea typeface="Arial"/>
                <a:cs typeface="Arial"/>
                <a:sym typeface="Arial"/>
              </a:rPr>
              <a:t>La confidentialité du programme</a:t>
            </a:r>
            <a:endParaRPr/>
          </a:p>
          <a:p>
            <a:pPr indent="-457200" lvl="1" marL="685800" rtl="0" algn="l">
              <a:spcBef>
                <a:spcPts val="600"/>
              </a:spcBef>
              <a:spcAft>
                <a:spcPts val="0"/>
              </a:spcAft>
              <a:buSzPct val="100000"/>
              <a:buFont typeface="Century Gothic"/>
              <a:buAutoNum type="arabicPeriod"/>
            </a:pPr>
            <a:r>
              <a:rPr lang="fr-FR" sz="2000">
                <a:latin typeface="Arial"/>
                <a:ea typeface="Arial"/>
                <a:cs typeface="Arial"/>
                <a:sym typeface="Arial"/>
              </a:rPr>
              <a:t>L’évaluation du programme (</a:t>
            </a:r>
            <a:r>
              <a:rPr i="1" lang="fr-FR" sz="2000">
                <a:latin typeface="Arial"/>
                <a:ea typeface="Arial"/>
                <a:cs typeface="Arial"/>
                <a:sym typeface="Arial"/>
              </a:rPr>
              <a:t>annuelle et quadriennale</a:t>
            </a:r>
            <a:r>
              <a:rPr lang="fr-FR" sz="2000">
                <a:latin typeface="Arial"/>
                <a:ea typeface="Arial"/>
                <a:cs typeface="Arial"/>
                <a:sym typeface="Arial"/>
              </a:rPr>
              <a:t>)</a:t>
            </a:r>
            <a:endParaRPr/>
          </a:p>
          <a:p>
            <a:pPr indent="-457200" lvl="1" marL="685800" rtl="0" algn="l">
              <a:spcBef>
                <a:spcPts val="600"/>
              </a:spcBef>
              <a:spcAft>
                <a:spcPts val="0"/>
              </a:spcAft>
              <a:buSzPct val="100000"/>
              <a:buFont typeface="Century Gothic"/>
              <a:buAutoNum type="arabicPeriod"/>
            </a:pPr>
            <a:r>
              <a:rPr lang="fr-FR" sz="2000">
                <a:latin typeface="Arial"/>
                <a:ea typeface="Arial"/>
                <a:cs typeface="Arial"/>
                <a:sym typeface="Arial"/>
              </a:rPr>
              <a:t>Le financement du programme</a:t>
            </a:r>
            <a:endParaRPr/>
          </a:p>
          <a:p>
            <a:pPr indent="0" lvl="1" marL="228600" rtl="0" algn="l">
              <a:spcBef>
                <a:spcPts val="600"/>
              </a:spcBef>
              <a:spcAft>
                <a:spcPts val="0"/>
              </a:spcAft>
              <a:buSzPct val="100000"/>
              <a:buNone/>
            </a:pPr>
            <a:r>
              <a:t/>
            </a:r>
            <a:endParaRPr sz="2000">
              <a:latin typeface="Arial"/>
              <a:ea typeface="Arial"/>
              <a:cs typeface="Arial"/>
              <a:sym typeface="Arial"/>
            </a:endParaRPr>
          </a:p>
          <a:p>
            <a:pPr indent="0" lvl="1" marL="228600" rtl="0" algn="l">
              <a:spcBef>
                <a:spcPts val="600"/>
              </a:spcBef>
              <a:spcAft>
                <a:spcPts val="0"/>
              </a:spcAft>
              <a:buSzPct val="100000"/>
              <a:buNone/>
            </a:pPr>
            <a:r>
              <a:rPr lang="fr-FR" sz="1700">
                <a:latin typeface="Arial"/>
                <a:ea typeface="Arial"/>
                <a:cs typeface="Arial"/>
                <a:sym typeface="Arial"/>
              </a:rPr>
              <a:t>NB : Selon les régions, les ARS peuvent demander plus ou moins de détails sur le contenu et le déroulement des séances éducatives. Ainsi, les dossiers de déclarations de programmes peuvent être différents.</a:t>
            </a:r>
            <a:endParaRPr/>
          </a:p>
        </p:txBody>
      </p:sp>
      <p:sp>
        <p:nvSpPr>
          <p:cNvPr id="288" name="Google Shape;288;p13"/>
          <p:cNvSpPr txBox="1"/>
          <p:nvPr>
            <p:ph type="title"/>
          </p:nvPr>
        </p:nvSpPr>
        <p:spPr>
          <a:xfrm>
            <a:off x="431800" y="144463"/>
            <a:ext cx="7478713" cy="6985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000"/>
              <a:t>Cahier des charges et dossier de déclaration</a:t>
            </a:r>
            <a:br>
              <a:rPr lang="fr-FR" sz="2000"/>
            </a:br>
            <a:r>
              <a:rPr lang="fr-FR" sz="2000"/>
              <a:t>Annexe 1 &amp; 2 de l’Arrêté du 30 décembre 2020.</a:t>
            </a:r>
            <a:endParaRPr b="1" sz="1800"/>
          </a:p>
        </p:txBody>
      </p:sp>
      <p:sp>
        <p:nvSpPr>
          <p:cNvPr id="289" name="Google Shape;289;p13"/>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90" name="Google Shape;290;p13"/>
          <p:cNvSpPr txBox="1"/>
          <p:nvPr/>
        </p:nvSpPr>
        <p:spPr>
          <a:xfrm>
            <a:off x="711200" y="1100138"/>
            <a:ext cx="7321550" cy="3079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fr-FR" sz="1400" u="none" cap="none" strike="noStrike">
                <a:solidFill>
                  <a:srgbClr val="61593D"/>
                </a:solidFill>
                <a:latin typeface="Arial"/>
                <a:ea typeface="Arial"/>
                <a:cs typeface="Arial"/>
                <a:sym typeface="Arial"/>
              </a:rPr>
              <a:t>RUBRIQUES A DOCUMENTER POUR LE DOSSIER DE DECLARATION</a:t>
            </a:r>
            <a:endParaRPr/>
          </a:p>
        </p:txBody>
      </p:sp>
      <p:sp>
        <p:nvSpPr>
          <p:cNvPr id="291" name="Google Shape;291;p13"/>
          <p:cNvSpPr txBox="1"/>
          <p:nvPr/>
        </p:nvSpPr>
        <p:spPr>
          <a:xfrm>
            <a:off x="1093788" y="1692275"/>
            <a:ext cx="5124450" cy="4000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2000" u="none" cap="none" strike="noStrike">
                <a:solidFill>
                  <a:schemeClr val="dk1"/>
                </a:solidFill>
                <a:latin typeface="Arial"/>
                <a:ea typeface="Arial"/>
                <a:cs typeface="Arial"/>
                <a:sym typeface="Arial"/>
              </a:rPr>
              <a:t>Les 8 rubriques ci-après son à documenter </a:t>
            </a:r>
            <a:endParaRPr/>
          </a:p>
        </p:txBody>
      </p:sp>
      <p:sp>
        <p:nvSpPr>
          <p:cNvPr id="292" name="Google Shape;292;p13"/>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14"/>
          <p:cNvSpPr txBox="1"/>
          <p:nvPr>
            <p:ph idx="2" type="body"/>
          </p:nvPr>
        </p:nvSpPr>
        <p:spPr>
          <a:xfrm>
            <a:off x="457200" y="1670050"/>
            <a:ext cx="7265988" cy="4233863"/>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just">
              <a:spcBef>
                <a:spcPts val="0"/>
              </a:spcBef>
              <a:spcAft>
                <a:spcPts val="0"/>
              </a:spcAft>
              <a:buSzPct val="100000"/>
              <a:buChar char="◼"/>
            </a:pPr>
            <a:r>
              <a:rPr lang="fr-FR" sz="2400">
                <a:latin typeface="Arial"/>
                <a:ea typeface="Arial"/>
                <a:cs typeface="Arial"/>
                <a:sym typeface="Arial"/>
              </a:rPr>
              <a:t>Décrire « selon quelles modalités la confidentialité des données concernant le patient est assurée (…) le consentement de la personne pour entrée dans le programme (…) et pour la transmission des données est recueillies ».  </a:t>
            </a:r>
            <a:endParaRPr/>
          </a:p>
          <a:p>
            <a:pPr indent="-228600" lvl="0" marL="228600" rtl="0" algn="just">
              <a:spcBef>
                <a:spcPts val="1800"/>
              </a:spcBef>
              <a:spcAft>
                <a:spcPts val="0"/>
              </a:spcAft>
              <a:buSzPct val="100000"/>
              <a:buChar char="◼"/>
            </a:pPr>
            <a:r>
              <a:rPr lang="fr-FR" sz="2400">
                <a:latin typeface="Arial"/>
                <a:ea typeface="Arial"/>
                <a:cs typeface="Arial"/>
                <a:sym typeface="Arial"/>
              </a:rPr>
              <a:t>En référence à la RGPD – Les données recueillies dans le cadre de l’ETP sont des </a:t>
            </a:r>
            <a:r>
              <a:rPr b="1" lang="fr-FR" sz="2400">
                <a:latin typeface="Arial"/>
                <a:ea typeface="Arial"/>
                <a:cs typeface="Arial"/>
                <a:sym typeface="Arial"/>
              </a:rPr>
              <a:t>données à caractère personnelles dites « sensibles ». </a:t>
            </a:r>
            <a:r>
              <a:rPr lang="fr-FR" sz="2400">
                <a:latin typeface="Arial"/>
                <a:ea typeface="Arial"/>
                <a:cs typeface="Arial"/>
                <a:sym typeface="Arial"/>
              </a:rPr>
              <a:t>Leur protection doit être assurée.</a:t>
            </a:r>
            <a:r>
              <a:rPr b="1" lang="fr-FR" sz="2400">
                <a:latin typeface="Arial"/>
                <a:ea typeface="Arial"/>
                <a:cs typeface="Arial"/>
                <a:sym typeface="Arial"/>
              </a:rPr>
              <a:t> </a:t>
            </a:r>
            <a:endParaRPr/>
          </a:p>
          <a:p>
            <a:pPr indent="-228600" lvl="0" marL="228600" rtl="0" algn="just">
              <a:spcBef>
                <a:spcPts val="1800"/>
              </a:spcBef>
              <a:spcAft>
                <a:spcPts val="0"/>
              </a:spcAft>
              <a:buSzPct val="100000"/>
              <a:buChar char="◼"/>
            </a:pPr>
            <a:r>
              <a:rPr lang="fr-FR" sz="2400">
                <a:latin typeface="Arial"/>
                <a:ea typeface="Arial"/>
                <a:cs typeface="Arial"/>
                <a:sym typeface="Arial"/>
              </a:rPr>
              <a:t>Charte d’engagement et de confidentialité signée par chaque intervenants (professionnels de santé, patients-experts, autres professionnels, tous formés en ETP). </a:t>
            </a:r>
            <a:endParaRPr/>
          </a:p>
          <a:p>
            <a:pPr indent="0" lvl="1" marL="228600" rtl="0" algn="just">
              <a:spcBef>
                <a:spcPts val="600"/>
              </a:spcBef>
              <a:spcAft>
                <a:spcPts val="0"/>
              </a:spcAft>
              <a:buSzPct val="100000"/>
              <a:buFont typeface="Noto Sans Symbols"/>
              <a:buNone/>
            </a:pPr>
            <a:r>
              <a:t/>
            </a:r>
            <a:endParaRPr sz="2800"/>
          </a:p>
        </p:txBody>
      </p:sp>
      <p:sp>
        <p:nvSpPr>
          <p:cNvPr id="299" name="Google Shape;299;p14"/>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300" name="Google Shape;300;p14"/>
          <p:cNvSpPr txBox="1"/>
          <p:nvPr>
            <p:ph type="title"/>
          </p:nvPr>
        </p:nvSpPr>
        <p:spPr>
          <a:xfrm>
            <a:off x="457200" y="223838"/>
            <a:ext cx="7388225" cy="59055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400"/>
              <a:t>ARS : déclaration des programmes</a:t>
            </a:r>
            <a:br>
              <a:rPr b="1" lang="fr-FR" sz="2400"/>
            </a:br>
            <a:r>
              <a:rPr lang="fr-FR" sz="2000"/>
              <a:t>Arrêté du 30 déc. 2020</a:t>
            </a:r>
            <a:endParaRPr/>
          </a:p>
        </p:txBody>
      </p:sp>
      <p:sp>
        <p:nvSpPr>
          <p:cNvPr id="301" name="Google Shape;301;p14"/>
          <p:cNvSpPr txBox="1"/>
          <p:nvPr/>
        </p:nvSpPr>
        <p:spPr>
          <a:xfrm>
            <a:off x="685800" y="981075"/>
            <a:ext cx="732155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fr-FR" sz="1400" u="none" cap="none" strike="noStrike">
                <a:solidFill>
                  <a:srgbClr val="61593D"/>
                </a:solidFill>
                <a:latin typeface="Arial"/>
                <a:ea typeface="Arial"/>
                <a:cs typeface="Arial"/>
                <a:sym typeface="Arial"/>
              </a:rPr>
              <a:t>ZOOM « 6. LA CONFIDENTIALITE DU PROGRAMME »</a:t>
            </a:r>
            <a:endParaRPr/>
          </a:p>
        </p:txBody>
      </p:sp>
      <p:sp>
        <p:nvSpPr>
          <p:cNvPr id="302" name="Google Shape;302;p14"/>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pic>
        <p:nvPicPr>
          <p:cNvPr id="303" name="Google Shape;303;p14"/>
          <p:cNvPicPr preferRelativeResize="0"/>
          <p:nvPr/>
        </p:nvPicPr>
        <p:blipFill rotWithShape="1">
          <a:blip r:embed="rId3">
            <a:alphaModFix/>
          </a:blip>
          <a:srcRect b="0" l="0" r="0" t="0"/>
          <a:stretch/>
        </p:blipFill>
        <p:spPr>
          <a:xfrm>
            <a:off x="7215352" y="3357562"/>
            <a:ext cx="2360284" cy="33401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15"/>
          <p:cNvSpPr txBox="1"/>
          <p:nvPr>
            <p:ph idx="2" type="body"/>
          </p:nvPr>
        </p:nvSpPr>
        <p:spPr>
          <a:xfrm>
            <a:off x="457200" y="1670050"/>
            <a:ext cx="7265988" cy="4233863"/>
          </a:xfrm>
          <a:prstGeom prst="rect">
            <a:avLst/>
          </a:prstGeom>
          <a:noFill/>
          <a:ln>
            <a:noFill/>
          </a:ln>
        </p:spPr>
        <p:txBody>
          <a:bodyPr anchorCtr="0" anchor="t" bIns="45700" lIns="91425" spcFirstLastPara="1" rIns="91425" wrap="square" tIns="45700">
            <a:normAutofit fontScale="85000" lnSpcReduction="10000"/>
          </a:bodyPr>
          <a:lstStyle/>
          <a:p>
            <a:pPr indent="-228600" lvl="0" marL="228600" rtl="0" algn="just">
              <a:spcBef>
                <a:spcPts val="0"/>
              </a:spcBef>
              <a:spcAft>
                <a:spcPts val="0"/>
              </a:spcAft>
              <a:buSzPct val="100000"/>
              <a:buChar char="◼"/>
            </a:pPr>
            <a:r>
              <a:rPr lang="fr-FR" sz="2400">
                <a:latin typeface="Arial"/>
                <a:ea typeface="Arial"/>
                <a:cs typeface="Arial"/>
                <a:sym typeface="Arial"/>
              </a:rPr>
              <a:t>Les programmes d’ETP sont coordonnés par un médecin, par un autre professionnel de santé ou par un représentant dûment mandaté d’une association de patients agréée.</a:t>
            </a:r>
            <a:endParaRPr/>
          </a:p>
          <a:p>
            <a:pPr indent="-228600" lvl="0" marL="228600" rtl="0" algn="just">
              <a:spcBef>
                <a:spcPts val="1800"/>
              </a:spcBef>
              <a:spcAft>
                <a:spcPts val="0"/>
              </a:spcAft>
              <a:buSzPct val="100000"/>
              <a:buChar char="◼"/>
            </a:pPr>
            <a:r>
              <a:rPr lang="fr-FR" sz="2400">
                <a:latin typeface="Arial"/>
                <a:ea typeface="Arial"/>
                <a:cs typeface="Arial"/>
                <a:sym typeface="Arial"/>
              </a:rPr>
              <a:t>Un programme doit être mis en œuvre par au moins deux professionnels de santé de professions différentes. </a:t>
            </a:r>
            <a:endParaRPr/>
          </a:p>
          <a:p>
            <a:pPr indent="-228600" lvl="0" marL="228600" rtl="0" algn="just">
              <a:spcBef>
                <a:spcPts val="1800"/>
              </a:spcBef>
              <a:spcAft>
                <a:spcPts val="0"/>
              </a:spcAft>
              <a:buSzPct val="100000"/>
              <a:buChar char="◼"/>
            </a:pPr>
            <a:r>
              <a:rPr lang="fr-FR" sz="2400">
                <a:latin typeface="Arial"/>
                <a:ea typeface="Arial"/>
                <a:cs typeface="Arial"/>
                <a:sym typeface="Arial"/>
              </a:rPr>
              <a:t>Lorsque le programme n’est pas coordonné par un médecin, l’un de ces deux professionnels de santé est un médecin.</a:t>
            </a:r>
            <a:endParaRPr/>
          </a:p>
          <a:p>
            <a:pPr indent="-228600" lvl="0" marL="228600" rtl="0" algn="just">
              <a:spcBef>
                <a:spcPts val="1800"/>
              </a:spcBef>
              <a:spcAft>
                <a:spcPts val="0"/>
              </a:spcAft>
              <a:buSzPct val="100000"/>
              <a:buChar char="◼"/>
            </a:pPr>
            <a:r>
              <a:rPr lang="fr-FR" sz="2400">
                <a:latin typeface="Arial"/>
                <a:ea typeface="Arial"/>
                <a:cs typeface="Arial"/>
                <a:sym typeface="Arial"/>
              </a:rPr>
              <a:t>Les intervenants ainsi que le coordinateur doivent justifier des compétences en ETP (arrêté du 2 août 2010 modifié…)</a:t>
            </a:r>
            <a:endParaRPr/>
          </a:p>
          <a:p>
            <a:pPr indent="-228600" lvl="0" marL="228600" rtl="0" algn="just">
              <a:spcBef>
                <a:spcPts val="1800"/>
              </a:spcBef>
              <a:spcAft>
                <a:spcPts val="0"/>
              </a:spcAft>
              <a:buSzPct val="100000"/>
              <a:buChar char="◼"/>
            </a:pPr>
            <a:r>
              <a:rPr lang="fr-FR" sz="2400">
                <a:latin typeface="Arial"/>
                <a:ea typeface="Arial"/>
                <a:cs typeface="Arial"/>
                <a:sym typeface="Arial"/>
              </a:rPr>
              <a:t>Une attestation de formation, délivrée par un organisme de formation, est fournie pour chaque membre de l’équipe…</a:t>
            </a:r>
            <a:endParaRPr/>
          </a:p>
          <a:p>
            <a:pPr indent="0" lvl="1" marL="228600" rtl="0" algn="just">
              <a:spcBef>
                <a:spcPts val="600"/>
              </a:spcBef>
              <a:spcAft>
                <a:spcPts val="0"/>
              </a:spcAft>
              <a:buSzPct val="100000"/>
              <a:buFont typeface="Noto Sans Symbols"/>
              <a:buNone/>
            </a:pPr>
            <a:r>
              <a:t/>
            </a:r>
            <a:endParaRPr sz="2800"/>
          </a:p>
        </p:txBody>
      </p:sp>
      <p:sp>
        <p:nvSpPr>
          <p:cNvPr id="310" name="Google Shape;310;p15"/>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311" name="Google Shape;311;p15"/>
          <p:cNvSpPr txBox="1"/>
          <p:nvPr>
            <p:ph type="title"/>
          </p:nvPr>
        </p:nvSpPr>
        <p:spPr>
          <a:xfrm>
            <a:off x="457200" y="223838"/>
            <a:ext cx="7388225" cy="59055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400"/>
              <a:t>ARS : déclaration des programmes</a:t>
            </a:r>
            <a:br>
              <a:rPr b="1" lang="fr-FR" sz="2400"/>
            </a:br>
            <a:r>
              <a:rPr lang="fr-FR" sz="2000"/>
              <a:t>Arrêté du 30 déc. 2020</a:t>
            </a:r>
            <a:endParaRPr/>
          </a:p>
        </p:txBody>
      </p:sp>
      <p:sp>
        <p:nvSpPr>
          <p:cNvPr id="312" name="Google Shape;312;p15"/>
          <p:cNvSpPr txBox="1"/>
          <p:nvPr/>
        </p:nvSpPr>
        <p:spPr>
          <a:xfrm>
            <a:off x="685800" y="981075"/>
            <a:ext cx="7321550" cy="523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fr-FR" sz="1400" u="none" cap="none" strike="noStrike">
                <a:solidFill>
                  <a:srgbClr val="61593D"/>
                </a:solidFill>
                <a:latin typeface="Arial"/>
                <a:ea typeface="Arial"/>
                <a:cs typeface="Arial"/>
                <a:sym typeface="Arial"/>
              </a:rPr>
              <a:t>CAHIER DES CHARGES DES PROGRAMMES d’ETP /</a:t>
            </a:r>
            <a:br>
              <a:rPr b="0" i="0" lang="fr-FR" sz="1400" u="none" cap="none" strike="noStrike">
                <a:solidFill>
                  <a:srgbClr val="61593D"/>
                </a:solidFill>
                <a:latin typeface="Arial"/>
                <a:ea typeface="Arial"/>
                <a:cs typeface="Arial"/>
                <a:sym typeface="Arial"/>
              </a:rPr>
            </a:br>
            <a:r>
              <a:rPr b="0" i="0" lang="fr-FR" sz="1400" u="none" cap="none" strike="noStrike">
                <a:solidFill>
                  <a:srgbClr val="61593D"/>
                </a:solidFill>
                <a:latin typeface="Arial"/>
                <a:ea typeface="Arial"/>
                <a:cs typeface="Arial"/>
                <a:sym typeface="Arial"/>
              </a:rPr>
              <a:t>COMPOSITION DE L’EQUIPE </a:t>
            </a:r>
            <a:endParaRPr/>
          </a:p>
        </p:txBody>
      </p:sp>
      <p:sp>
        <p:nvSpPr>
          <p:cNvPr id="313" name="Google Shape;313;p15"/>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16"/>
          <p:cNvSpPr txBox="1"/>
          <p:nvPr>
            <p:ph idx="4294967295" type="body"/>
          </p:nvPr>
        </p:nvSpPr>
        <p:spPr>
          <a:xfrm>
            <a:off x="2346325" y="1484313"/>
            <a:ext cx="5540375" cy="4567237"/>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SzPts val="2400"/>
              <a:buChar char="◼"/>
            </a:pPr>
            <a:r>
              <a:rPr lang="fr-FR" sz="2400">
                <a:latin typeface="Arial"/>
                <a:ea typeface="Arial"/>
                <a:cs typeface="Arial"/>
                <a:sym typeface="Arial"/>
              </a:rPr>
              <a:t> </a:t>
            </a:r>
            <a:r>
              <a:rPr i="1" lang="fr-FR" sz="2400">
                <a:latin typeface="Arial"/>
                <a:ea typeface="Arial"/>
                <a:cs typeface="Arial"/>
                <a:sym typeface="Arial"/>
              </a:rPr>
              <a:t>Guide de recrutement des Patients Intervenants</a:t>
            </a:r>
            <a:r>
              <a:rPr lang="fr-FR" sz="2400">
                <a:latin typeface="Arial"/>
                <a:ea typeface="Arial"/>
                <a:cs typeface="Arial"/>
                <a:sym typeface="Arial"/>
              </a:rPr>
              <a:t>, Direction Générale de la Santé (DGS) 2014</a:t>
            </a:r>
            <a:endParaRPr/>
          </a:p>
          <a:p>
            <a:pPr indent="-76200" lvl="0" marL="228600" rtl="0" algn="l">
              <a:lnSpc>
                <a:spcPct val="90000"/>
              </a:lnSpc>
              <a:spcBef>
                <a:spcPts val="1800"/>
              </a:spcBef>
              <a:spcAft>
                <a:spcPts val="0"/>
              </a:spcAft>
              <a:buSzPts val="2400"/>
              <a:buNone/>
            </a:pPr>
            <a:r>
              <a:t/>
            </a:r>
            <a:endParaRPr sz="2400">
              <a:latin typeface="Arial"/>
              <a:ea typeface="Arial"/>
              <a:cs typeface="Arial"/>
              <a:sym typeface="Arial"/>
            </a:endParaRPr>
          </a:p>
          <a:p>
            <a:pPr indent="-76200" lvl="0" marL="228600" rtl="0" algn="l">
              <a:lnSpc>
                <a:spcPct val="90000"/>
              </a:lnSpc>
              <a:spcBef>
                <a:spcPts val="1800"/>
              </a:spcBef>
              <a:spcAft>
                <a:spcPts val="0"/>
              </a:spcAft>
              <a:buSzPts val="2400"/>
              <a:buNone/>
            </a:pPr>
            <a:r>
              <a:t/>
            </a:r>
            <a:endParaRPr sz="2400">
              <a:latin typeface="Arial"/>
              <a:ea typeface="Arial"/>
              <a:cs typeface="Arial"/>
              <a:sym typeface="Arial"/>
            </a:endParaRPr>
          </a:p>
          <a:p>
            <a:pPr indent="-76200" lvl="0" marL="228600" rtl="0" algn="l">
              <a:lnSpc>
                <a:spcPct val="90000"/>
              </a:lnSpc>
              <a:spcBef>
                <a:spcPts val="1800"/>
              </a:spcBef>
              <a:spcAft>
                <a:spcPts val="0"/>
              </a:spcAft>
              <a:buSzPts val="2400"/>
              <a:buNone/>
            </a:pPr>
            <a:r>
              <a:t/>
            </a:r>
            <a:endParaRPr sz="2400">
              <a:latin typeface="Arial"/>
              <a:ea typeface="Arial"/>
              <a:cs typeface="Arial"/>
              <a:sym typeface="Arial"/>
            </a:endParaRPr>
          </a:p>
          <a:p>
            <a:pPr indent="-228600" lvl="0" marL="228600" rtl="0" algn="l">
              <a:lnSpc>
                <a:spcPct val="90000"/>
              </a:lnSpc>
              <a:spcBef>
                <a:spcPts val="1800"/>
              </a:spcBef>
              <a:spcAft>
                <a:spcPts val="0"/>
              </a:spcAft>
              <a:buSzPts val="2400"/>
              <a:buChar char="◼"/>
            </a:pPr>
            <a:r>
              <a:rPr lang="fr-FR" sz="2400">
                <a:latin typeface="Arial"/>
                <a:ea typeface="Arial"/>
                <a:cs typeface="Arial"/>
                <a:sym typeface="Arial"/>
              </a:rPr>
              <a:t>Guide d'engagement dans les programmes d'ETP - Direction Générale de la Santé (DGS) 2014</a:t>
            </a:r>
            <a:endParaRPr/>
          </a:p>
        </p:txBody>
      </p:sp>
      <p:sp>
        <p:nvSpPr>
          <p:cNvPr id="319" name="Google Shape;319;p16"/>
          <p:cNvSpPr txBox="1"/>
          <p:nvPr>
            <p:ph idx="12" type="sldNum"/>
          </p:nvPr>
        </p:nvSpPr>
        <p:spPr>
          <a:xfrm>
            <a:off x="8205788" y="1474788"/>
            <a:ext cx="549275" cy="43497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i="0" lang="fr-FR" sz="2200" u="none" cap="none" strike="noStrike">
                <a:solidFill>
                  <a:srgbClr val="FFFFFF"/>
                </a:solidFill>
                <a:latin typeface="Century Gothic"/>
                <a:ea typeface="Century Gothic"/>
                <a:cs typeface="Century Gothic"/>
                <a:sym typeface="Century Gothic"/>
              </a:rPr>
              <a:t>‹#›</a:t>
            </a:fld>
            <a:endParaRPr b="1" i="0" sz="2200" u="none" cap="none" strike="noStrike">
              <a:solidFill>
                <a:srgbClr val="FFFFFF"/>
              </a:solidFill>
              <a:latin typeface="Century Gothic"/>
              <a:ea typeface="Century Gothic"/>
              <a:cs typeface="Century Gothic"/>
              <a:sym typeface="Century Gothic"/>
            </a:endParaRPr>
          </a:p>
        </p:txBody>
      </p:sp>
      <p:sp>
        <p:nvSpPr>
          <p:cNvPr id="320" name="Google Shape;320;p16"/>
          <p:cNvSpPr txBox="1"/>
          <p:nvPr>
            <p:ph idx="4294967295" type="title"/>
          </p:nvPr>
        </p:nvSpPr>
        <p:spPr>
          <a:xfrm>
            <a:off x="457200" y="185738"/>
            <a:ext cx="7429500" cy="623887"/>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None/>
            </a:pPr>
            <a:r>
              <a:rPr b="1" lang="fr-FR" sz="1720">
                <a:solidFill>
                  <a:srgbClr val="DF172A"/>
                </a:solidFill>
              </a:rPr>
              <a:t>En 2014</a:t>
            </a:r>
            <a:endParaRPr b="1" sz="1720">
              <a:solidFill>
                <a:srgbClr val="DF172A"/>
              </a:solidFill>
            </a:endParaRPr>
          </a:p>
        </p:txBody>
      </p:sp>
      <p:pic>
        <p:nvPicPr>
          <p:cNvPr id="321" name="Google Shape;321;p16"/>
          <p:cNvPicPr preferRelativeResize="0"/>
          <p:nvPr/>
        </p:nvPicPr>
        <p:blipFill rotWithShape="1">
          <a:blip r:embed="rId3">
            <a:alphaModFix/>
          </a:blip>
          <a:srcRect b="0" l="0" r="0" t="0"/>
          <a:stretch/>
        </p:blipFill>
        <p:spPr>
          <a:xfrm>
            <a:off x="654050" y="1093788"/>
            <a:ext cx="1452563" cy="2054225"/>
          </a:xfrm>
          <a:prstGeom prst="rect">
            <a:avLst/>
          </a:prstGeom>
          <a:noFill/>
          <a:ln>
            <a:noFill/>
          </a:ln>
        </p:spPr>
      </p:pic>
      <p:pic>
        <p:nvPicPr>
          <p:cNvPr id="322" name="Google Shape;322;p16"/>
          <p:cNvPicPr preferRelativeResize="0"/>
          <p:nvPr/>
        </p:nvPicPr>
        <p:blipFill rotWithShape="1">
          <a:blip r:embed="rId4">
            <a:alphaModFix/>
          </a:blip>
          <a:srcRect b="0" l="0" r="0" t="0"/>
          <a:stretch/>
        </p:blipFill>
        <p:spPr>
          <a:xfrm>
            <a:off x="657225" y="3768725"/>
            <a:ext cx="1449388" cy="2054225"/>
          </a:xfrm>
          <a:prstGeom prst="rect">
            <a:avLst/>
          </a:prstGeom>
          <a:noFill/>
          <a:ln>
            <a:noFill/>
          </a:ln>
        </p:spPr>
      </p:pic>
      <p:sp>
        <p:nvSpPr>
          <p:cNvPr id="323" name="Google Shape;323;p16"/>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17"/>
          <p:cNvSpPr txBox="1"/>
          <p:nvPr>
            <p:ph idx="4294967295" type="body"/>
          </p:nvPr>
        </p:nvSpPr>
        <p:spPr>
          <a:xfrm>
            <a:off x="431800" y="1874838"/>
            <a:ext cx="7575550" cy="3127375"/>
          </a:xfrm>
          <a:prstGeom prst="rect">
            <a:avLst/>
          </a:prstGeom>
          <a:noFill/>
          <a:ln>
            <a:noFill/>
          </a:ln>
        </p:spPr>
        <p:txBody>
          <a:bodyPr anchorCtr="0" anchor="t" bIns="45700" lIns="91425" spcFirstLastPara="1" rIns="91425" wrap="square" tIns="45700">
            <a:noAutofit/>
          </a:bodyPr>
          <a:lstStyle/>
          <a:p>
            <a:pPr indent="-609600" lvl="0" marL="609600" rtl="0" algn="l">
              <a:spcBef>
                <a:spcPts val="0"/>
              </a:spcBef>
              <a:spcAft>
                <a:spcPts val="0"/>
              </a:spcAft>
              <a:buSzPts val="2400"/>
              <a:buFont typeface="Noto Sans Symbols"/>
              <a:buNone/>
            </a:pPr>
            <a:r>
              <a:rPr b="1" lang="fr-FR" sz="2400">
                <a:latin typeface="Arial"/>
                <a:ea typeface="Arial"/>
                <a:cs typeface="Arial"/>
                <a:sym typeface="Arial"/>
              </a:rPr>
              <a:t>Elle comprend deux axes </a:t>
            </a:r>
            <a:r>
              <a:rPr b="1" baseline="30000" lang="fr-FR" sz="2400">
                <a:latin typeface="Arial"/>
                <a:ea typeface="Arial"/>
                <a:cs typeface="Arial"/>
                <a:sym typeface="Arial"/>
              </a:rPr>
              <a:t>(1) </a:t>
            </a:r>
            <a:r>
              <a:rPr b="1" lang="fr-FR" sz="2400">
                <a:latin typeface="Arial"/>
                <a:ea typeface="Arial"/>
                <a:cs typeface="Arial"/>
                <a:sym typeface="Arial"/>
              </a:rPr>
              <a:t>:</a:t>
            </a:r>
            <a:endParaRPr/>
          </a:p>
          <a:p>
            <a:pPr indent="-609600" lvl="0" marL="609600" rtl="0" algn="l">
              <a:spcBef>
                <a:spcPts val="1800"/>
              </a:spcBef>
              <a:spcAft>
                <a:spcPts val="0"/>
              </a:spcAft>
              <a:buSzPts val="2400"/>
              <a:buChar char="◼"/>
            </a:pPr>
            <a:r>
              <a:rPr lang="fr-FR" sz="2400">
                <a:latin typeface="Arial"/>
                <a:ea typeface="Arial"/>
                <a:cs typeface="Arial"/>
                <a:sym typeface="Arial"/>
              </a:rPr>
              <a:t>L’auto évaluation annuelle (aspects quantitatifs et qualitatifs)</a:t>
            </a:r>
            <a:r>
              <a:rPr baseline="30000" lang="fr-FR" sz="2400">
                <a:latin typeface="Arial"/>
                <a:ea typeface="Arial"/>
                <a:cs typeface="Arial"/>
                <a:sym typeface="Arial"/>
              </a:rPr>
              <a:t> (2)</a:t>
            </a:r>
            <a:endParaRPr/>
          </a:p>
          <a:p>
            <a:pPr indent="-609600" lvl="0" marL="609600" rtl="0" algn="l">
              <a:spcBef>
                <a:spcPts val="1800"/>
              </a:spcBef>
              <a:spcAft>
                <a:spcPts val="0"/>
              </a:spcAft>
              <a:buSzPts val="2400"/>
              <a:buChar char="◼"/>
            </a:pPr>
            <a:r>
              <a:rPr lang="fr-FR" sz="2400">
                <a:latin typeface="Arial"/>
                <a:ea typeface="Arial"/>
                <a:cs typeface="Arial"/>
                <a:sym typeface="Arial"/>
              </a:rPr>
              <a:t>L’évaluation quadriennale du programme autorisé par l’ARS.</a:t>
            </a:r>
            <a:endParaRPr/>
          </a:p>
        </p:txBody>
      </p:sp>
      <p:sp>
        <p:nvSpPr>
          <p:cNvPr id="329" name="Google Shape;329;p17"/>
          <p:cNvSpPr txBox="1"/>
          <p:nvPr>
            <p:ph idx="4294967295" type="title"/>
          </p:nvPr>
        </p:nvSpPr>
        <p:spPr>
          <a:xfrm>
            <a:off x="385763" y="120650"/>
            <a:ext cx="7621587" cy="625475"/>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400">
                <a:solidFill>
                  <a:srgbClr val="DF172A"/>
                </a:solidFill>
              </a:rPr>
              <a:t>	</a:t>
            </a:r>
            <a:br>
              <a:rPr b="1" lang="fr-FR" sz="2400">
                <a:solidFill>
                  <a:srgbClr val="DF172A"/>
                </a:solidFill>
              </a:rPr>
            </a:br>
            <a:br>
              <a:rPr b="1" lang="fr-FR" sz="2400">
                <a:solidFill>
                  <a:srgbClr val="DF172A"/>
                </a:solidFill>
              </a:rPr>
            </a:br>
            <a:br>
              <a:rPr b="1" lang="fr-FR" sz="2400">
                <a:solidFill>
                  <a:srgbClr val="DF172A"/>
                </a:solidFill>
              </a:rPr>
            </a:br>
            <a:r>
              <a:rPr b="1" lang="fr-FR" sz="2400">
                <a:solidFill>
                  <a:srgbClr val="DF172A"/>
                </a:solidFill>
              </a:rPr>
              <a:t>ÉVALUATION DES  PROGRAMMES</a:t>
            </a:r>
            <a:r>
              <a:rPr lang="fr-FR" sz="2400">
                <a:solidFill>
                  <a:srgbClr val="DF172A"/>
                </a:solidFill>
              </a:rPr>
              <a:t>	</a:t>
            </a:r>
            <a:endParaRPr/>
          </a:p>
        </p:txBody>
      </p:sp>
      <p:sp>
        <p:nvSpPr>
          <p:cNvPr id="330" name="Google Shape;330;p17"/>
          <p:cNvSpPr txBox="1"/>
          <p:nvPr>
            <p:ph idx="12" type="sldNum"/>
          </p:nvPr>
        </p:nvSpPr>
        <p:spPr>
          <a:xfrm>
            <a:off x="8158163" y="1439863"/>
            <a:ext cx="573087" cy="43497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i="0" lang="fr-FR" sz="2200" u="none" cap="none" strike="noStrike">
                <a:solidFill>
                  <a:srgbClr val="FFFFFF"/>
                </a:solidFill>
                <a:latin typeface="Century Gothic"/>
                <a:ea typeface="Century Gothic"/>
                <a:cs typeface="Century Gothic"/>
                <a:sym typeface="Century Gothic"/>
              </a:rPr>
              <a:t>‹#›</a:t>
            </a:fld>
            <a:endParaRPr b="1" i="0" sz="2200" u="none" cap="none" strike="noStrike">
              <a:solidFill>
                <a:srgbClr val="FFFFFF"/>
              </a:solidFill>
              <a:latin typeface="Century Gothic"/>
              <a:ea typeface="Century Gothic"/>
              <a:cs typeface="Century Gothic"/>
              <a:sym typeface="Century Gothic"/>
            </a:endParaRPr>
          </a:p>
        </p:txBody>
      </p:sp>
      <p:sp>
        <p:nvSpPr>
          <p:cNvPr id="331" name="Google Shape;331;p17"/>
          <p:cNvSpPr/>
          <p:nvPr/>
        </p:nvSpPr>
        <p:spPr>
          <a:xfrm>
            <a:off x="431800" y="5308600"/>
            <a:ext cx="7575550" cy="854075"/>
          </a:xfrm>
          <a:prstGeom prst="rect">
            <a:avLst/>
          </a:prstGeom>
          <a:noFill/>
          <a:ln>
            <a:noFill/>
          </a:ln>
        </p:spPr>
        <p:txBody>
          <a:bodyPr anchorCtr="0" anchor="t" bIns="45700" lIns="45700" spcFirstLastPara="1" rIns="45700" wrap="square" tIns="45700">
            <a:spAutoFit/>
          </a:bodyPr>
          <a:lstStyle/>
          <a:p>
            <a:pPr indent="-228600" lvl="0" marL="228600" marR="0" rtl="0" algn="l">
              <a:spcBef>
                <a:spcPts val="0"/>
              </a:spcBef>
              <a:spcAft>
                <a:spcPts val="0"/>
              </a:spcAft>
              <a:buClr>
                <a:schemeClr val="dk1"/>
              </a:buClr>
              <a:buSzPts val="1200"/>
              <a:buFont typeface="Noto Sans Symbols"/>
              <a:buAutoNum type="arabicParenBoth"/>
            </a:pPr>
            <a:r>
              <a:rPr b="0" i="0" lang="fr-FR" sz="1200" u="none" cap="none" strike="noStrike">
                <a:solidFill>
                  <a:schemeClr val="dk1"/>
                </a:solidFill>
                <a:latin typeface="Century Gothic"/>
                <a:ea typeface="Century Gothic"/>
                <a:cs typeface="Century Gothic"/>
                <a:sym typeface="Century Gothic"/>
              </a:rPr>
              <a:t>Annexe 1 de l’Arrêté du 2 août 2010 relatif au cahier des charges des programmes d’éducation thérapeutique du patient et à composition du dossier de demande de leur autorisation.</a:t>
            </a:r>
            <a:endParaRPr/>
          </a:p>
          <a:p>
            <a:pPr indent="-228600" lvl="0" marL="228600" marR="0" rtl="0" algn="l">
              <a:spcBef>
                <a:spcPts val="0"/>
              </a:spcBef>
              <a:spcAft>
                <a:spcPts val="0"/>
              </a:spcAft>
              <a:buClr>
                <a:schemeClr val="dk1"/>
              </a:buClr>
              <a:buSzPts val="1200"/>
              <a:buFont typeface="Noto Sans Symbols"/>
              <a:buAutoNum type="arabicParenBoth"/>
            </a:pPr>
            <a:r>
              <a:rPr b="0" i="0" lang="fr-FR" sz="1200" u="none" cap="none" strike="noStrike">
                <a:solidFill>
                  <a:schemeClr val="dk1"/>
                </a:solidFill>
                <a:latin typeface="Century Gothic"/>
                <a:ea typeface="Century Gothic"/>
                <a:cs typeface="Century Gothic"/>
                <a:sym typeface="Century Gothic"/>
              </a:rPr>
              <a:t> Education thérapeutique  du patient, l’autoévaluation annuelle en 10 questions-réponses, HAS, mars 2012.</a:t>
            </a:r>
            <a:r>
              <a:rPr b="1" i="0" lang="fr-FR" sz="1200" u="none" cap="none" strike="noStrike">
                <a:solidFill>
                  <a:schemeClr val="dk1"/>
                </a:solidFill>
                <a:latin typeface="Century Gothic"/>
                <a:ea typeface="Century Gothic"/>
                <a:cs typeface="Century Gothic"/>
                <a:sym typeface="Century Gothic"/>
              </a:rPr>
              <a:t>		</a:t>
            </a:r>
            <a:endParaRPr/>
          </a:p>
        </p:txBody>
      </p:sp>
      <p:sp>
        <p:nvSpPr>
          <p:cNvPr id="332" name="Google Shape;332;p17"/>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
          <p:cNvSpPr txBox="1"/>
          <p:nvPr>
            <p:ph idx="2" type="body"/>
          </p:nvPr>
        </p:nvSpPr>
        <p:spPr>
          <a:xfrm>
            <a:off x="457200" y="1714500"/>
            <a:ext cx="7550150" cy="3698875"/>
          </a:xfrm>
          <a:prstGeom prst="rect">
            <a:avLst/>
          </a:prstGeom>
          <a:noFill/>
          <a:ln>
            <a:noFill/>
          </a:ln>
        </p:spPr>
        <p:txBody>
          <a:bodyPr anchorCtr="0" anchor="t" bIns="45700" lIns="91425" spcFirstLastPara="1" rIns="91425" wrap="square" tIns="45700">
            <a:normAutofit/>
          </a:bodyPr>
          <a:lstStyle/>
          <a:p>
            <a:pPr indent="0" lvl="1" marL="228600" rtl="0" algn="just">
              <a:spcBef>
                <a:spcPts val="0"/>
              </a:spcBef>
              <a:spcAft>
                <a:spcPts val="0"/>
              </a:spcAft>
              <a:buSzPts val="2800"/>
              <a:buFont typeface="Noto Sans Symbols"/>
              <a:buNone/>
            </a:pPr>
            <a:r>
              <a:rPr lang="fr-FR" sz="2800">
                <a:latin typeface="Arial"/>
                <a:ea typeface="Arial"/>
                <a:cs typeface="Arial"/>
                <a:sym typeface="Arial"/>
              </a:rPr>
              <a:t>L’Éducation Thérapeutique (ET) du patient  s’entend comme un processus de renforcement des capacités du malade et/ou de son entourage à prendre en charge l’affection qui le touche sur la base d’actions intégrées au projet de soin.</a:t>
            </a:r>
            <a:endParaRPr/>
          </a:p>
          <a:p>
            <a:pPr indent="0" lvl="1" marL="228600" rtl="0" algn="just">
              <a:spcBef>
                <a:spcPts val="600"/>
              </a:spcBef>
              <a:spcAft>
                <a:spcPts val="0"/>
              </a:spcAft>
              <a:buSzPts val="2800"/>
              <a:buFont typeface="Noto Sans Symbols"/>
              <a:buNone/>
            </a:pPr>
            <a:r>
              <a:t/>
            </a:r>
            <a:endParaRPr sz="2800"/>
          </a:p>
        </p:txBody>
      </p:sp>
      <p:sp>
        <p:nvSpPr>
          <p:cNvPr id="180" name="Google Shape;180;p2"/>
          <p:cNvSpPr txBox="1"/>
          <p:nvPr>
            <p:ph type="title"/>
          </p:nvPr>
        </p:nvSpPr>
        <p:spPr>
          <a:xfrm>
            <a:off x="457200" y="254000"/>
            <a:ext cx="7388225" cy="59055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fr-FR" sz="2400"/>
              <a:t>			OBJECTIFS </a:t>
            </a:r>
            <a:endParaRPr/>
          </a:p>
        </p:txBody>
      </p:sp>
      <p:sp>
        <p:nvSpPr>
          <p:cNvPr id="181" name="Google Shape;181;p2"/>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182" name="Google Shape;182;p2"/>
          <p:cNvSpPr txBox="1"/>
          <p:nvPr/>
        </p:nvSpPr>
        <p:spPr>
          <a:xfrm>
            <a:off x="8324850" y="685800"/>
            <a:ext cx="184150" cy="4619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2400" u="none" cap="none" strike="noStrike">
              <a:solidFill>
                <a:schemeClr val="dk1"/>
              </a:solidFill>
              <a:latin typeface="Century Gothic"/>
              <a:ea typeface="Century Gothic"/>
              <a:cs typeface="Century Gothic"/>
              <a:sym typeface="Century Gothic"/>
            </a:endParaRPr>
          </a:p>
        </p:txBody>
      </p:sp>
      <p:sp>
        <p:nvSpPr>
          <p:cNvPr id="183" name="Google Shape;183;p2"/>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
        <p:nvSpPr>
          <p:cNvPr id="184" name="Google Shape;184;p2"/>
          <p:cNvSpPr/>
          <p:nvPr/>
        </p:nvSpPr>
        <p:spPr>
          <a:xfrm>
            <a:off x="674688" y="5599113"/>
            <a:ext cx="7924800" cy="396875"/>
          </a:xfrm>
          <a:prstGeom prst="rect">
            <a:avLst/>
          </a:prstGeom>
          <a:noFill/>
          <a:ln>
            <a:noFill/>
          </a:ln>
        </p:spPr>
        <p:txBody>
          <a:bodyPr anchorCtr="0" anchor="t" bIns="45700" lIns="91425" spcFirstLastPara="1" rIns="91425" wrap="square" tIns="45700">
            <a:spAutoFit/>
          </a:bodyPr>
          <a:lstStyle/>
          <a:p>
            <a:pPr indent="0" lvl="0" marL="0" marR="0" rtl="0" algn="l">
              <a:lnSpc>
                <a:spcPct val="70000"/>
              </a:lnSpc>
              <a:spcBef>
                <a:spcPts val="0"/>
              </a:spcBef>
              <a:spcAft>
                <a:spcPts val="0"/>
              </a:spcAft>
              <a:buClr>
                <a:schemeClr val="dk1"/>
              </a:buClr>
              <a:buSzPts val="1000"/>
              <a:buFont typeface="Noto Sans Symbols"/>
              <a:buNone/>
            </a:pPr>
            <a:r>
              <a:rPr b="0" i="0" lang="fr-FR" sz="1000" u="none" cap="none" strike="noStrike">
                <a:solidFill>
                  <a:schemeClr val="dk1"/>
                </a:solidFill>
                <a:latin typeface="Arial"/>
                <a:ea typeface="Arial"/>
                <a:cs typeface="Arial"/>
                <a:sym typeface="Arial"/>
              </a:rPr>
              <a:t>C. Saout, B. Charbonnel, D. Bertrand, </a:t>
            </a:r>
            <a:r>
              <a:rPr b="0" i="1" lang="fr-FR" sz="1000" u="none" cap="none" strike="noStrike">
                <a:solidFill>
                  <a:schemeClr val="dk1"/>
                </a:solidFill>
                <a:latin typeface="Arial"/>
                <a:ea typeface="Arial"/>
                <a:cs typeface="Arial"/>
                <a:sym typeface="Arial"/>
              </a:rPr>
              <a:t>Pour une politique nationale d’éducation thérapeutique du patient,</a:t>
            </a:r>
            <a:r>
              <a:rPr b="0" i="0" lang="fr-FR" sz="1000" u="none" cap="none" strike="noStrike">
                <a:solidFill>
                  <a:schemeClr val="dk1"/>
                </a:solidFill>
                <a:latin typeface="Arial"/>
                <a:ea typeface="Arial"/>
                <a:cs typeface="Arial"/>
                <a:sym typeface="Arial"/>
              </a:rPr>
              <a:t> Rapport présenté à Madame Roselyne BACHELOT-NARQUIN, Ministre de la santé, de la jeunesse, des sports et de la vie associative septembre 2008, 171 p</a:t>
            </a:r>
            <a:r>
              <a:rPr b="0" i="0" lang="fr-FR" sz="1200" u="none" cap="none" strike="noStrike">
                <a:solidFill>
                  <a:schemeClr val="dk1"/>
                </a:solidFill>
                <a:latin typeface="Arial"/>
                <a:ea typeface="Arial"/>
                <a:cs typeface="Arial"/>
                <a:sym typeface="Arial"/>
              </a:rPr>
              <a:t>.</a:t>
            </a:r>
            <a:r>
              <a:rPr b="0" i="0" lang="fr-FR"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
          <p:cNvSpPr txBox="1"/>
          <p:nvPr>
            <p:ph idx="2" type="body"/>
          </p:nvPr>
        </p:nvSpPr>
        <p:spPr>
          <a:xfrm>
            <a:off x="457200" y="1509713"/>
            <a:ext cx="7550150" cy="3382962"/>
          </a:xfrm>
          <a:prstGeom prst="rect">
            <a:avLst/>
          </a:prstGeom>
          <a:noFill/>
          <a:ln>
            <a:noFill/>
          </a:ln>
        </p:spPr>
        <p:txBody>
          <a:bodyPr anchorCtr="0" anchor="t" bIns="45700" lIns="91425" spcFirstLastPara="1" rIns="91425" wrap="square" tIns="45700">
            <a:normAutofit/>
          </a:bodyPr>
          <a:lstStyle/>
          <a:p>
            <a:pPr indent="0" lvl="1" marL="228600" rtl="0" algn="just">
              <a:lnSpc>
                <a:spcPct val="90000"/>
              </a:lnSpc>
              <a:spcBef>
                <a:spcPts val="0"/>
              </a:spcBef>
              <a:spcAft>
                <a:spcPts val="0"/>
              </a:spcAft>
              <a:buSzPts val="2400"/>
              <a:buFont typeface="Noto Sans Symbols"/>
              <a:buNone/>
            </a:pPr>
            <a:r>
              <a:rPr lang="fr-FR" sz="2400">
                <a:latin typeface="Arial"/>
                <a:ea typeface="Arial"/>
                <a:cs typeface="Arial"/>
                <a:sym typeface="Arial"/>
              </a:rPr>
              <a:t>Elle vise à rendre le malade plus autonome par l’appropriation de </a:t>
            </a:r>
            <a:r>
              <a:rPr lang="fr-FR" sz="2400" u="sng">
                <a:latin typeface="Arial"/>
                <a:ea typeface="Arial"/>
                <a:cs typeface="Arial"/>
                <a:sym typeface="Arial"/>
              </a:rPr>
              <a:t>savoirs</a:t>
            </a:r>
            <a:r>
              <a:rPr lang="fr-FR" sz="2400">
                <a:latin typeface="Arial"/>
                <a:ea typeface="Arial"/>
                <a:cs typeface="Arial"/>
                <a:sym typeface="Arial"/>
              </a:rPr>
              <a:t> et de </a:t>
            </a:r>
            <a:r>
              <a:rPr lang="fr-FR" sz="2400" u="sng">
                <a:latin typeface="Arial"/>
                <a:ea typeface="Arial"/>
                <a:cs typeface="Arial"/>
                <a:sym typeface="Arial"/>
              </a:rPr>
              <a:t>compétences,</a:t>
            </a:r>
            <a:r>
              <a:rPr lang="fr-FR" sz="2400">
                <a:latin typeface="Arial"/>
                <a:ea typeface="Arial"/>
                <a:cs typeface="Arial"/>
                <a:sym typeface="Arial"/>
              </a:rPr>
              <a:t> afin qu’il devienne l’acteur de son </a:t>
            </a:r>
            <a:r>
              <a:rPr lang="fr-FR" sz="2400" u="sng">
                <a:latin typeface="Arial"/>
                <a:ea typeface="Arial"/>
                <a:cs typeface="Arial"/>
                <a:sym typeface="Arial"/>
              </a:rPr>
              <a:t>changement de comportement</a:t>
            </a:r>
            <a:r>
              <a:rPr lang="fr-FR" sz="2400">
                <a:latin typeface="Arial"/>
                <a:ea typeface="Arial"/>
                <a:cs typeface="Arial"/>
                <a:sym typeface="Arial"/>
              </a:rPr>
              <a:t> à l’occasion d’évènements majeurs de la prise en charge (initiation du traitement, modification du traitement, événements intercurrents…), mais aussi plus généralement tout au long du projet de soin avec l’objectif de disposer d’une </a:t>
            </a:r>
            <a:r>
              <a:rPr lang="fr-FR" sz="2400" u="sng">
                <a:latin typeface="Arial"/>
                <a:ea typeface="Arial"/>
                <a:cs typeface="Arial"/>
                <a:sym typeface="Arial"/>
              </a:rPr>
              <a:t>qualité de vie acceptable</a:t>
            </a:r>
            <a:r>
              <a:rPr lang="fr-FR" sz="2400">
                <a:latin typeface="Arial"/>
                <a:ea typeface="Arial"/>
                <a:cs typeface="Arial"/>
                <a:sym typeface="Arial"/>
              </a:rPr>
              <a:t> par lui</a:t>
            </a:r>
            <a:r>
              <a:rPr lang="fr-FR" sz="2800">
                <a:latin typeface="Arial"/>
                <a:ea typeface="Arial"/>
                <a:cs typeface="Arial"/>
                <a:sym typeface="Arial"/>
              </a:rPr>
              <a:t>.</a:t>
            </a:r>
            <a:endParaRPr sz="2800"/>
          </a:p>
        </p:txBody>
      </p:sp>
      <p:sp>
        <p:nvSpPr>
          <p:cNvPr id="191" name="Google Shape;191;p3"/>
          <p:cNvSpPr txBox="1"/>
          <p:nvPr>
            <p:ph type="title"/>
          </p:nvPr>
        </p:nvSpPr>
        <p:spPr>
          <a:xfrm>
            <a:off x="457200" y="254000"/>
            <a:ext cx="7388225" cy="59055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fr-FR" sz="2400"/>
              <a:t>			OBJECTIFS DE L’ETP</a:t>
            </a:r>
            <a:endParaRPr/>
          </a:p>
        </p:txBody>
      </p:sp>
      <p:sp>
        <p:nvSpPr>
          <p:cNvPr id="192" name="Google Shape;192;p3"/>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193" name="Google Shape;193;p3"/>
          <p:cNvSpPr/>
          <p:nvPr/>
        </p:nvSpPr>
        <p:spPr>
          <a:xfrm>
            <a:off x="722313" y="5692775"/>
            <a:ext cx="7924800" cy="398463"/>
          </a:xfrm>
          <a:prstGeom prst="rect">
            <a:avLst/>
          </a:prstGeom>
          <a:noFill/>
          <a:ln>
            <a:noFill/>
          </a:ln>
        </p:spPr>
        <p:txBody>
          <a:bodyPr anchorCtr="0" anchor="t" bIns="45700" lIns="91425" spcFirstLastPara="1" rIns="91425" wrap="square" tIns="45700">
            <a:spAutoFit/>
          </a:bodyPr>
          <a:lstStyle/>
          <a:p>
            <a:pPr indent="0" lvl="0" marL="0" marR="0" rtl="0" algn="l">
              <a:lnSpc>
                <a:spcPct val="70000"/>
              </a:lnSpc>
              <a:spcBef>
                <a:spcPts val="0"/>
              </a:spcBef>
              <a:spcAft>
                <a:spcPts val="0"/>
              </a:spcAft>
              <a:buClr>
                <a:schemeClr val="dk1"/>
              </a:buClr>
              <a:buSzPts val="1000"/>
              <a:buFont typeface="Noto Sans Symbols"/>
              <a:buNone/>
            </a:pPr>
            <a:r>
              <a:rPr b="0" i="0" lang="fr-FR" sz="1000" u="none" cap="none" strike="noStrike">
                <a:solidFill>
                  <a:schemeClr val="dk1"/>
                </a:solidFill>
                <a:latin typeface="Arial"/>
                <a:ea typeface="Arial"/>
                <a:cs typeface="Arial"/>
                <a:sym typeface="Arial"/>
              </a:rPr>
              <a:t>C. Saout, B. Charbonnel, D. Bertrand, </a:t>
            </a:r>
            <a:r>
              <a:rPr b="0" i="1" lang="fr-FR" sz="1000" u="none" cap="none" strike="noStrike">
                <a:solidFill>
                  <a:schemeClr val="dk1"/>
                </a:solidFill>
                <a:latin typeface="Arial"/>
                <a:ea typeface="Arial"/>
                <a:cs typeface="Arial"/>
                <a:sym typeface="Arial"/>
              </a:rPr>
              <a:t>Pour une politique nationale d’éducation thérapeutique du patient,</a:t>
            </a:r>
            <a:r>
              <a:rPr b="0" i="0" lang="fr-FR" sz="1000" u="none" cap="none" strike="noStrike">
                <a:solidFill>
                  <a:schemeClr val="dk1"/>
                </a:solidFill>
                <a:latin typeface="Arial"/>
                <a:ea typeface="Arial"/>
                <a:cs typeface="Arial"/>
                <a:sym typeface="Arial"/>
              </a:rPr>
              <a:t> Rapport présenté à Madame Roselyne BACHELOT-NARQUIN, Ministre de la santé, de la jeunesse, des sports et de la vie associative septembre 2008, 171 p</a:t>
            </a:r>
            <a:r>
              <a:rPr b="0" i="0" lang="fr-FR" sz="1200" u="none" cap="none" strike="noStrike">
                <a:solidFill>
                  <a:schemeClr val="dk1"/>
                </a:solidFill>
                <a:latin typeface="Arial"/>
                <a:ea typeface="Arial"/>
                <a:cs typeface="Arial"/>
                <a:sym typeface="Arial"/>
              </a:rPr>
              <a:t>.</a:t>
            </a:r>
            <a:r>
              <a:rPr b="0" i="0" lang="fr-FR"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p:txBody>
      </p:sp>
      <p:sp>
        <p:nvSpPr>
          <p:cNvPr id="194" name="Google Shape;194;p3"/>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4"/>
          <p:cNvSpPr txBox="1"/>
          <p:nvPr>
            <p:ph idx="2" type="body"/>
          </p:nvPr>
        </p:nvSpPr>
        <p:spPr>
          <a:xfrm>
            <a:off x="457200" y="1714500"/>
            <a:ext cx="7550150" cy="369887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800"/>
              <a:buFont typeface="Noto Sans Symbols"/>
              <a:buNone/>
            </a:pPr>
            <a:r>
              <a:rPr lang="fr-FR" sz="2800">
                <a:latin typeface="Twentieth Century"/>
                <a:ea typeface="Twentieth Century"/>
                <a:cs typeface="Twentieth Century"/>
                <a:sym typeface="Twentieth Century"/>
              </a:rPr>
              <a:t>Certaines maladies chroniques comprennent des traitements médicamenteux et aussi des traitements comportementaux (diabète, hypertension, insuffisance rénale, maladies cardiovasculaires) à tel point qu’introduire une activité physique régulière, perdre du poids et modifier l’alimentation font partie dans certaines maladies du traitement de première ligne.</a:t>
            </a:r>
            <a:endParaRPr/>
          </a:p>
        </p:txBody>
      </p:sp>
      <p:sp>
        <p:nvSpPr>
          <p:cNvPr id="201" name="Google Shape;201;p4"/>
          <p:cNvSpPr txBox="1"/>
          <p:nvPr>
            <p:ph type="title"/>
          </p:nvPr>
        </p:nvSpPr>
        <p:spPr>
          <a:xfrm>
            <a:off x="457200" y="0"/>
            <a:ext cx="7388225" cy="84455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fr-FR" sz="2400"/>
              <a:t>Particularités, spécificités et points communs entre les maladies chroniques</a:t>
            </a:r>
            <a:endParaRPr/>
          </a:p>
        </p:txBody>
      </p:sp>
      <p:sp>
        <p:nvSpPr>
          <p:cNvPr id="202" name="Google Shape;202;p4"/>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03" name="Google Shape;203;p4"/>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5"/>
          <p:cNvSpPr txBox="1"/>
          <p:nvPr>
            <p:ph idx="2" type="body"/>
          </p:nvPr>
        </p:nvSpPr>
        <p:spPr>
          <a:xfrm>
            <a:off x="457200" y="1714500"/>
            <a:ext cx="7550150" cy="3698875"/>
          </a:xfrm>
          <a:prstGeom prst="rect">
            <a:avLst/>
          </a:prstGeom>
          <a:noFill/>
          <a:ln>
            <a:noFill/>
          </a:ln>
        </p:spPr>
        <p:txBody>
          <a:bodyPr anchorCtr="0" anchor="t" bIns="45700" lIns="91425" spcFirstLastPara="1" rIns="91425" wrap="square" tIns="45700">
            <a:normAutofit/>
          </a:bodyPr>
          <a:lstStyle/>
          <a:p>
            <a:pPr indent="-228600" lvl="0" marL="228600" rtl="0" algn="just">
              <a:spcBef>
                <a:spcPts val="0"/>
              </a:spcBef>
              <a:spcAft>
                <a:spcPts val="0"/>
              </a:spcAft>
              <a:buSzPts val="2800"/>
              <a:buChar char="◼"/>
            </a:pPr>
            <a:r>
              <a:rPr lang="fr-FR" sz="2800">
                <a:latin typeface="Twentieth Century"/>
                <a:ea typeface="Twentieth Century"/>
                <a:cs typeface="Twentieth Century"/>
                <a:sym typeface="Twentieth Century"/>
              </a:rPr>
              <a:t>D’autres maladies sont évolutives et dégénératives et la variable d’ajustement ne concerne pas prioritairement une modification de styles de vie.</a:t>
            </a:r>
            <a:endParaRPr/>
          </a:p>
          <a:p>
            <a:pPr indent="-228600" lvl="0" marL="228600" rtl="0" algn="l">
              <a:spcBef>
                <a:spcPts val="1800"/>
              </a:spcBef>
              <a:spcAft>
                <a:spcPts val="0"/>
              </a:spcAft>
              <a:buSzPts val="2800"/>
              <a:buChar char="◼"/>
            </a:pPr>
            <a:r>
              <a:rPr lang="fr-FR" sz="2800">
                <a:latin typeface="Twentieth Century"/>
                <a:ea typeface="Twentieth Century"/>
                <a:cs typeface="Twentieth Century"/>
                <a:sym typeface="Twentieth Century"/>
              </a:rPr>
              <a:t>Il s’agit donc de programmes qui vont aborder d’autres thèmes et notamment qui comportent une forte dimension de soutien, d’aide de l’entourage.</a:t>
            </a:r>
            <a:endParaRPr sz="2800">
              <a:latin typeface="Calibri"/>
              <a:ea typeface="Calibri"/>
              <a:cs typeface="Calibri"/>
              <a:sym typeface="Calibri"/>
            </a:endParaRPr>
          </a:p>
        </p:txBody>
      </p:sp>
      <p:sp>
        <p:nvSpPr>
          <p:cNvPr id="210" name="Google Shape;210;p5"/>
          <p:cNvSpPr txBox="1"/>
          <p:nvPr>
            <p:ph type="title"/>
          </p:nvPr>
        </p:nvSpPr>
        <p:spPr>
          <a:xfrm>
            <a:off x="457200" y="0"/>
            <a:ext cx="7388225" cy="84455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fr-FR" sz="2400"/>
              <a:t>Particularités, spécificités et points communs entre les maladies chroniques</a:t>
            </a:r>
            <a:endParaRPr/>
          </a:p>
        </p:txBody>
      </p:sp>
      <p:sp>
        <p:nvSpPr>
          <p:cNvPr id="211" name="Google Shape;211;p5"/>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12" name="Google Shape;212;p5"/>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a:t>
            </a:r>
            <a:r>
              <a:rPr lang="fr-FR" sz="1100">
                <a:solidFill>
                  <a:schemeClr val="dk1"/>
                </a:solidFill>
                <a:latin typeface="Century Gothic"/>
                <a:ea typeface="Century Gothic"/>
                <a:cs typeface="Century Gothic"/>
                <a:sym typeface="Century Gothic"/>
              </a:rPr>
              <a:t>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6"/>
          <p:cNvSpPr txBox="1"/>
          <p:nvPr>
            <p:ph idx="2" type="body"/>
          </p:nvPr>
        </p:nvSpPr>
        <p:spPr>
          <a:xfrm>
            <a:off x="457200" y="1714500"/>
            <a:ext cx="7550150" cy="3698875"/>
          </a:xfrm>
          <a:prstGeom prst="rect">
            <a:avLst/>
          </a:prstGeom>
          <a:noFill/>
          <a:ln>
            <a:noFill/>
          </a:ln>
        </p:spPr>
        <p:txBody>
          <a:bodyPr anchorCtr="0" anchor="t" bIns="45700" lIns="91425" spcFirstLastPara="1" rIns="91425" wrap="square" tIns="45700">
            <a:normAutofit/>
          </a:bodyPr>
          <a:lstStyle/>
          <a:p>
            <a:pPr indent="-228600" lvl="0" marL="228600" rtl="0" algn="just">
              <a:spcBef>
                <a:spcPts val="0"/>
              </a:spcBef>
              <a:spcAft>
                <a:spcPts val="0"/>
              </a:spcAft>
              <a:buSzPts val="2800"/>
              <a:buChar char="◼"/>
            </a:pPr>
            <a:r>
              <a:rPr lang="fr-FR" sz="2800">
                <a:latin typeface="Twentieth Century"/>
                <a:ea typeface="Twentieth Century"/>
                <a:cs typeface="Twentieth Century"/>
                <a:sym typeface="Twentieth Century"/>
              </a:rPr>
              <a:t>Dans le cancer, les traitements sont intermittents, les modifications de style de vie, les activités à conduire portent sur les manières de vivre au mieux et d’alléger les effets indésirables des traitements et nécessitent des examens biologiques et moléculaires à faire régulièrement.</a:t>
            </a:r>
            <a:endParaRPr sz="2800">
              <a:latin typeface="Twentieth Century"/>
              <a:ea typeface="Twentieth Century"/>
              <a:cs typeface="Twentieth Century"/>
              <a:sym typeface="Twentieth Century"/>
            </a:endParaRPr>
          </a:p>
        </p:txBody>
      </p:sp>
      <p:sp>
        <p:nvSpPr>
          <p:cNvPr id="219" name="Google Shape;219;p6"/>
          <p:cNvSpPr txBox="1"/>
          <p:nvPr>
            <p:ph type="title"/>
          </p:nvPr>
        </p:nvSpPr>
        <p:spPr>
          <a:xfrm>
            <a:off x="457200" y="0"/>
            <a:ext cx="7388225" cy="84455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b="1" lang="fr-FR" sz="2400"/>
              <a:t>Particularités, spécificités et points communs entre les maladies chroniques</a:t>
            </a:r>
            <a:endParaRPr/>
          </a:p>
        </p:txBody>
      </p:sp>
      <p:sp>
        <p:nvSpPr>
          <p:cNvPr id="220" name="Google Shape;220;p6"/>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21" name="Google Shape;221;p6"/>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7"/>
          <p:cNvSpPr txBox="1"/>
          <p:nvPr>
            <p:ph idx="2" type="body"/>
          </p:nvPr>
        </p:nvSpPr>
        <p:spPr>
          <a:xfrm>
            <a:off x="847725" y="1357313"/>
            <a:ext cx="3287713" cy="4105275"/>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600"/>
              <a:buChar char="◼"/>
            </a:pPr>
            <a:r>
              <a:rPr lang="fr-FR" sz="1600">
                <a:latin typeface="Arial"/>
                <a:ea typeface="Arial"/>
                <a:cs typeface="Arial"/>
                <a:sym typeface="Arial"/>
              </a:rPr>
              <a:t>Soulager les symptômes.</a:t>
            </a:r>
            <a:endParaRPr/>
          </a:p>
          <a:p>
            <a:pPr indent="-228600" lvl="0" marL="228600" rtl="0" algn="l">
              <a:spcBef>
                <a:spcPts val="600"/>
              </a:spcBef>
              <a:spcAft>
                <a:spcPts val="0"/>
              </a:spcAft>
              <a:buSzPts val="1600"/>
              <a:buChar char="◼"/>
            </a:pPr>
            <a:r>
              <a:rPr lang="fr-FR" sz="1600">
                <a:latin typeface="Arial"/>
                <a:ea typeface="Arial"/>
                <a:cs typeface="Arial"/>
                <a:sym typeface="Arial"/>
              </a:rPr>
              <a:t>Prendre en compte les résultats, d’une auto-surveillance, d’une auto-mesure.</a:t>
            </a:r>
            <a:endParaRPr/>
          </a:p>
          <a:p>
            <a:pPr indent="-228600" lvl="0" marL="228600" rtl="0" algn="l">
              <a:spcBef>
                <a:spcPts val="600"/>
              </a:spcBef>
              <a:spcAft>
                <a:spcPts val="0"/>
              </a:spcAft>
              <a:buSzPts val="1600"/>
              <a:buChar char="◼"/>
            </a:pPr>
            <a:r>
              <a:rPr lang="fr-FR" sz="1600">
                <a:latin typeface="Arial"/>
                <a:ea typeface="Arial"/>
                <a:cs typeface="Arial"/>
                <a:sym typeface="Arial"/>
              </a:rPr>
              <a:t>Adapter des doses de médicaments. </a:t>
            </a:r>
            <a:endParaRPr/>
          </a:p>
          <a:p>
            <a:pPr indent="-228600" lvl="0" marL="228600" rtl="0" algn="l">
              <a:spcBef>
                <a:spcPts val="600"/>
              </a:spcBef>
              <a:spcAft>
                <a:spcPts val="0"/>
              </a:spcAft>
              <a:buSzPts val="1600"/>
              <a:buChar char="◼"/>
            </a:pPr>
            <a:r>
              <a:rPr lang="fr-FR" sz="1600">
                <a:latin typeface="Arial"/>
                <a:ea typeface="Arial"/>
                <a:cs typeface="Arial"/>
                <a:sym typeface="Arial"/>
              </a:rPr>
              <a:t>Initier un auto-traitement. </a:t>
            </a:r>
            <a:endParaRPr/>
          </a:p>
          <a:p>
            <a:pPr indent="-228600" lvl="0" marL="228600" rtl="0" algn="l">
              <a:spcBef>
                <a:spcPts val="600"/>
              </a:spcBef>
              <a:spcAft>
                <a:spcPts val="0"/>
              </a:spcAft>
              <a:buSzPts val="1600"/>
              <a:buChar char="◼"/>
            </a:pPr>
            <a:r>
              <a:rPr lang="fr-FR" sz="1600">
                <a:latin typeface="Arial"/>
                <a:ea typeface="Arial"/>
                <a:cs typeface="Arial"/>
                <a:sym typeface="Arial"/>
              </a:rPr>
              <a:t>Réaliser des gestes techniques et des soins.</a:t>
            </a:r>
            <a:endParaRPr/>
          </a:p>
          <a:p>
            <a:pPr indent="-228600" lvl="0" marL="228600" rtl="0" algn="l">
              <a:spcBef>
                <a:spcPts val="600"/>
              </a:spcBef>
              <a:spcAft>
                <a:spcPts val="0"/>
              </a:spcAft>
              <a:buSzPts val="1600"/>
              <a:buChar char="◼"/>
            </a:pPr>
            <a:r>
              <a:rPr lang="fr-FR" sz="1600">
                <a:latin typeface="Arial"/>
                <a:ea typeface="Arial"/>
                <a:cs typeface="Arial"/>
                <a:sym typeface="Arial"/>
              </a:rPr>
              <a:t>Prévenir des complications évitables</a:t>
            </a:r>
            <a:endParaRPr/>
          </a:p>
        </p:txBody>
      </p:sp>
      <p:sp>
        <p:nvSpPr>
          <p:cNvPr id="228" name="Google Shape;228;p7"/>
          <p:cNvSpPr txBox="1"/>
          <p:nvPr>
            <p:ph type="title"/>
          </p:nvPr>
        </p:nvSpPr>
        <p:spPr>
          <a:xfrm>
            <a:off x="652463" y="138113"/>
            <a:ext cx="3071812" cy="644525"/>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000"/>
              <a:t>COMPÉTENCES D’AUTOSOIN</a:t>
            </a:r>
            <a:endParaRPr/>
          </a:p>
        </p:txBody>
      </p:sp>
      <p:sp>
        <p:nvSpPr>
          <p:cNvPr id="229" name="Google Shape;229;p7"/>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30" name="Google Shape;230;p7"/>
          <p:cNvSpPr/>
          <p:nvPr/>
        </p:nvSpPr>
        <p:spPr>
          <a:xfrm>
            <a:off x="652463" y="5919788"/>
            <a:ext cx="8056562" cy="246062"/>
          </a:xfrm>
          <a:prstGeom prst="rect">
            <a:avLst/>
          </a:prstGeom>
          <a:noFill/>
          <a:ln>
            <a:noFill/>
          </a:ln>
        </p:spPr>
        <p:txBody>
          <a:bodyPr anchorCtr="0" anchor="t" bIns="45700" lIns="91425" spcFirstLastPara="1" rIns="91425" wrap="square" tIns="45700">
            <a:spAutoFit/>
          </a:bodyPr>
          <a:lstStyle/>
          <a:p>
            <a:pPr indent="0" lvl="1" marL="228600" marR="0" rtl="0" algn="just">
              <a:spcBef>
                <a:spcPts val="0"/>
              </a:spcBef>
              <a:spcAft>
                <a:spcPts val="0"/>
              </a:spcAft>
              <a:buClr>
                <a:schemeClr val="dk1"/>
              </a:buClr>
              <a:buSzPts val="1000"/>
              <a:buFont typeface="Noto Sans Symbols"/>
              <a:buNone/>
            </a:pPr>
            <a:r>
              <a:rPr b="0" i="1" lang="fr-FR" sz="1000" u="none" cap="none" strike="noStrike">
                <a:solidFill>
                  <a:schemeClr val="dk1"/>
                </a:solidFill>
                <a:latin typeface="Arial"/>
                <a:ea typeface="Arial"/>
                <a:cs typeface="Arial"/>
                <a:sym typeface="Arial"/>
              </a:rPr>
              <a:t>Recommandations Education Thérapeutique du patient, Définition, finalités et organisation. Haute Autorité de Santé, juin 2007.</a:t>
            </a:r>
            <a:endParaRPr/>
          </a:p>
        </p:txBody>
      </p:sp>
      <p:sp>
        <p:nvSpPr>
          <p:cNvPr id="231" name="Google Shape;231;p7"/>
          <p:cNvSpPr txBox="1"/>
          <p:nvPr/>
        </p:nvSpPr>
        <p:spPr>
          <a:xfrm>
            <a:off x="4710113" y="1200150"/>
            <a:ext cx="3233737" cy="4495800"/>
          </a:xfrm>
          <a:prstGeom prst="rect">
            <a:avLst/>
          </a:prstGeom>
          <a:noFill/>
          <a:ln>
            <a:noFill/>
          </a:ln>
        </p:spPr>
        <p:txBody>
          <a:bodyPr anchorCtr="0" anchor="t" bIns="45700" lIns="91425" spcFirstLastPara="1" rIns="91425" wrap="square" tIns="45700">
            <a:noAutofit/>
          </a:bodyPr>
          <a:lstStyle/>
          <a:p>
            <a:pPr indent="-228600" lvl="0" marL="228600" marR="0" rtl="0" algn="l">
              <a:spcBef>
                <a:spcPts val="0"/>
              </a:spcBef>
              <a:spcAft>
                <a:spcPts val="0"/>
              </a:spcAft>
              <a:buClr>
                <a:srgbClr val="F13535"/>
              </a:buClr>
              <a:buSzPts val="1600"/>
              <a:buFont typeface="Noto Sans Symbols"/>
              <a:buChar char="◼"/>
            </a:pPr>
            <a:r>
              <a:rPr b="0" i="0" lang="fr-FR" sz="1600" u="none" cap="none" strike="noStrike">
                <a:solidFill>
                  <a:schemeClr val="dk2"/>
                </a:solidFill>
                <a:latin typeface="Arial"/>
                <a:ea typeface="Arial"/>
                <a:cs typeface="Arial"/>
                <a:sym typeface="Arial"/>
              </a:rPr>
              <a:t>Se connaître soi-même, avoir confiance en soi.</a:t>
            </a:r>
            <a:endParaRPr/>
          </a:p>
          <a:p>
            <a:pPr indent="-228600" lvl="0" marL="228600" marR="0" rtl="0" algn="l">
              <a:spcBef>
                <a:spcPts val="600"/>
              </a:spcBef>
              <a:spcAft>
                <a:spcPts val="0"/>
              </a:spcAft>
              <a:buClr>
                <a:srgbClr val="F13535"/>
              </a:buClr>
              <a:buSzPts val="1600"/>
              <a:buFont typeface="Noto Sans Symbols"/>
              <a:buChar char="◼"/>
            </a:pPr>
            <a:r>
              <a:rPr b="0" i="0" lang="fr-FR" sz="1600" u="none" cap="none" strike="noStrike">
                <a:solidFill>
                  <a:schemeClr val="dk2"/>
                </a:solidFill>
                <a:latin typeface="Arial"/>
                <a:ea typeface="Arial"/>
                <a:cs typeface="Arial"/>
                <a:sym typeface="Arial"/>
              </a:rPr>
              <a:t>Savoir gérer ses émotions et maîtriser son stress.</a:t>
            </a:r>
            <a:endParaRPr/>
          </a:p>
          <a:p>
            <a:pPr indent="-228600" lvl="0" marL="228600" marR="0" rtl="0" algn="l">
              <a:spcBef>
                <a:spcPts val="600"/>
              </a:spcBef>
              <a:spcAft>
                <a:spcPts val="0"/>
              </a:spcAft>
              <a:buClr>
                <a:srgbClr val="F13535"/>
              </a:buClr>
              <a:buSzPts val="1600"/>
              <a:buFont typeface="Noto Sans Symbols"/>
              <a:buChar char="◼"/>
            </a:pPr>
            <a:r>
              <a:rPr b="0" i="0" lang="fr-FR" sz="1600" u="none" cap="none" strike="noStrike">
                <a:solidFill>
                  <a:schemeClr val="dk2"/>
                </a:solidFill>
                <a:latin typeface="Arial"/>
                <a:ea typeface="Arial"/>
                <a:cs typeface="Arial"/>
                <a:sym typeface="Arial"/>
              </a:rPr>
              <a:t>Développer un raisonnement créatif et une réflexion critique.</a:t>
            </a:r>
            <a:endParaRPr/>
          </a:p>
          <a:p>
            <a:pPr indent="-228600" lvl="0" marL="228600" marR="0" rtl="0" algn="l">
              <a:spcBef>
                <a:spcPts val="600"/>
              </a:spcBef>
              <a:spcAft>
                <a:spcPts val="0"/>
              </a:spcAft>
              <a:buClr>
                <a:srgbClr val="F13535"/>
              </a:buClr>
              <a:buSzPts val="1600"/>
              <a:buFont typeface="Noto Sans Symbols"/>
              <a:buChar char="◼"/>
            </a:pPr>
            <a:r>
              <a:rPr b="0" i="0" lang="fr-FR" sz="1600" u="none" cap="none" strike="noStrike">
                <a:solidFill>
                  <a:schemeClr val="dk2"/>
                </a:solidFill>
                <a:latin typeface="Arial"/>
                <a:ea typeface="Arial"/>
                <a:cs typeface="Arial"/>
                <a:sym typeface="Arial"/>
              </a:rPr>
              <a:t>Développer des compétences en matière de communication et de relations interpersonnelles.</a:t>
            </a:r>
            <a:endParaRPr/>
          </a:p>
          <a:p>
            <a:pPr indent="-228600" lvl="0" marL="228600" marR="0" rtl="0" algn="l">
              <a:spcBef>
                <a:spcPts val="600"/>
              </a:spcBef>
              <a:spcAft>
                <a:spcPts val="0"/>
              </a:spcAft>
              <a:buClr>
                <a:srgbClr val="F13535"/>
              </a:buClr>
              <a:buSzPts val="1600"/>
              <a:buFont typeface="Noto Sans Symbols"/>
              <a:buChar char="◼"/>
            </a:pPr>
            <a:r>
              <a:rPr b="0" i="0" lang="fr-FR" sz="1600" u="none" cap="none" strike="noStrike">
                <a:solidFill>
                  <a:schemeClr val="dk2"/>
                </a:solidFill>
                <a:latin typeface="Arial"/>
                <a:ea typeface="Arial"/>
                <a:cs typeface="Arial"/>
                <a:sym typeface="Arial"/>
              </a:rPr>
              <a:t>Prendre des décisions et résoudre des problèmes. </a:t>
            </a:r>
            <a:endParaRPr/>
          </a:p>
          <a:p>
            <a:pPr indent="-228600" lvl="0" marL="228600" marR="0" rtl="0" algn="l">
              <a:spcBef>
                <a:spcPts val="600"/>
              </a:spcBef>
              <a:spcAft>
                <a:spcPts val="0"/>
              </a:spcAft>
              <a:buClr>
                <a:srgbClr val="F13535"/>
              </a:buClr>
              <a:buSzPts val="1600"/>
              <a:buFont typeface="Noto Sans Symbols"/>
              <a:buChar char="◼"/>
            </a:pPr>
            <a:r>
              <a:rPr b="0" i="0" lang="fr-FR" sz="1600" u="none" cap="none" strike="noStrike">
                <a:solidFill>
                  <a:schemeClr val="dk2"/>
                </a:solidFill>
                <a:latin typeface="Arial"/>
                <a:ea typeface="Arial"/>
                <a:cs typeface="Arial"/>
                <a:sym typeface="Arial"/>
              </a:rPr>
              <a:t>Se fixer des buts à atteindre et faire des choix. </a:t>
            </a:r>
            <a:endParaRPr/>
          </a:p>
          <a:p>
            <a:pPr indent="-228600" lvl="0" marL="228600" marR="0" rtl="0" algn="l">
              <a:spcBef>
                <a:spcPts val="600"/>
              </a:spcBef>
              <a:spcAft>
                <a:spcPts val="0"/>
              </a:spcAft>
              <a:buClr>
                <a:srgbClr val="F13535"/>
              </a:buClr>
              <a:buSzPts val="1600"/>
              <a:buFont typeface="Noto Sans Symbols"/>
              <a:buChar char="◼"/>
            </a:pPr>
            <a:r>
              <a:rPr b="0" i="0" lang="fr-FR" sz="1600" u="none" cap="none" strike="noStrike">
                <a:solidFill>
                  <a:schemeClr val="dk2"/>
                </a:solidFill>
                <a:latin typeface="Arial"/>
                <a:ea typeface="Arial"/>
                <a:cs typeface="Arial"/>
                <a:sym typeface="Arial"/>
              </a:rPr>
              <a:t>S’observer, s’évaluer, se renforcer, etc</a:t>
            </a:r>
            <a:r>
              <a:rPr b="1" i="0" lang="fr-FR" sz="1600" u="none" cap="none" strike="noStrike">
                <a:solidFill>
                  <a:schemeClr val="dk2"/>
                </a:solidFill>
                <a:latin typeface="Arial"/>
                <a:ea typeface="Arial"/>
                <a:cs typeface="Arial"/>
                <a:sym typeface="Arial"/>
              </a:rPr>
              <a:t>.</a:t>
            </a:r>
            <a:endParaRPr/>
          </a:p>
          <a:p>
            <a:pPr indent="-228600" lvl="0" marL="228600" marR="0" rtl="0" algn="l">
              <a:spcBef>
                <a:spcPts val="1800"/>
              </a:spcBef>
              <a:spcAft>
                <a:spcPts val="0"/>
              </a:spcAft>
              <a:buClr>
                <a:srgbClr val="F13535"/>
              </a:buClr>
              <a:buSzPts val="1600"/>
              <a:buFont typeface="Noto Sans Symbols"/>
              <a:buNone/>
            </a:pPr>
            <a:r>
              <a:t/>
            </a:r>
            <a:endParaRPr b="0" i="0" sz="1600" u="none" cap="none" strike="noStrike">
              <a:solidFill>
                <a:schemeClr val="dk2"/>
              </a:solidFill>
              <a:latin typeface="Arial"/>
              <a:ea typeface="Arial"/>
              <a:cs typeface="Arial"/>
              <a:sym typeface="Arial"/>
            </a:endParaRPr>
          </a:p>
          <a:p>
            <a:pPr indent="0" lvl="1" marL="228600" marR="0" rtl="0" algn="just">
              <a:spcBef>
                <a:spcPts val="600"/>
              </a:spcBef>
              <a:spcAft>
                <a:spcPts val="0"/>
              </a:spcAft>
              <a:buClr>
                <a:srgbClr val="F13535"/>
              </a:buClr>
              <a:buSzPts val="1600"/>
              <a:buFont typeface="Noto Sans Symbols"/>
              <a:buNone/>
            </a:pPr>
            <a:r>
              <a:t/>
            </a:r>
            <a:endParaRPr b="0" i="0" sz="1600" u="none" cap="none" strike="noStrike">
              <a:solidFill>
                <a:schemeClr val="dk2"/>
              </a:solidFill>
              <a:latin typeface="Arial"/>
              <a:ea typeface="Arial"/>
              <a:cs typeface="Arial"/>
              <a:sym typeface="Arial"/>
            </a:endParaRPr>
          </a:p>
        </p:txBody>
      </p:sp>
      <p:sp>
        <p:nvSpPr>
          <p:cNvPr id="232" name="Google Shape;232;p7"/>
          <p:cNvSpPr txBox="1"/>
          <p:nvPr/>
        </p:nvSpPr>
        <p:spPr>
          <a:xfrm>
            <a:off x="4497388" y="142875"/>
            <a:ext cx="3446462" cy="668338"/>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Clr>
                <a:srgbClr val="DF172A"/>
              </a:buClr>
              <a:buSzPts val="2000"/>
              <a:buFont typeface="Noto Sans Symbols"/>
              <a:buNone/>
            </a:pPr>
            <a:r>
              <a:rPr b="1" i="0" lang="fr-FR" sz="2000" u="none" cap="none" strike="noStrike">
                <a:solidFill>
                  <a:srgbClr val="DF172A"/>
                </a:solidFill>
                <a:latin typeface="Century Gothic"/>
                <a:ea typeface="Century Gothic"/>
                <a:cs typeface="Century Gothic"/>
                <a:sym typeface="Century Gothic"/>
              </a:rPr>
              <a:t>COMPÉTENCES PSYCHOSOCIALES</a:t>
            </a:r>
            <a:endParaRPr/>
          </a:p>
        </p:txBody>
      </p:sp>
      <p:sp>
        <p:nvSpPr>
          <p:cNvPr id="233" name="Google Shape;233;p7"/>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8"/>
          <p:cNvSpPr txBox="1"/>
          <p:nvPr>
            <p:ph idx="4" type="body"/>
          </p:nvPr>
        </p:nvSpPr>
        <p:spPr>
          <a:xfrm>
            <a:off x="4279900" y="2019300"/>
            <a:ext cx="3565525" cy="3436938"/>
          </a:xfrm>
          <a:prstGeom prst="rect">
            <a:avLst/>
          </a:prstGeom>
          <a:noFill/>
          <a:ln>
            <a:noFill/>
          </a:ln>
        </p:spPr>
        <p:txBody>
          <a:bodyPr anchorCtr="0" anchor="t" bIns="45700" lIns="91425" spcFirstLastPara="1" rIns="91425" wrap="square" tIns="45700">
            <a:normAutofit/>
          </a:bodyPr>
          <a:lstStyle/>
          <a:p>
            <a:pPr indent="-228600" lvl="0" marL="228600" rtl="0" algn="just">
              <a:spcBef>
                <a:spcPts val="0"/>
              </a:spcBef>
              <a:spcAft>
                <a:spcPts val="0"/>
              </a:spcAft>
              <a:buSzPts val="2400"/>
              <a:buChar char="◼"/>
            </a:pPr>
            <a:r>
              <a:rPr lang="fr-FR" sz="2400"/>
              <a:t>Nous aborderons prochainement les modalités de dispensation de l’ETP dans le cadre des programmes que vous allez vous-mêmes animer. </a:t>
            </a:r>
            <a:endParaRPr/>
          </a:p>
        </p:txBody>
      </p:sp>
      <p:sp>
        <p:nvSpPr>
          <p:cNvPr id="239" name="Google Shape;239;p8"/>
          <p:cNvSpPr txBox="1"/>
          <p:nvPr>
            <p:ph type="title"/>
          </p:nvPr>
        </p:nvSpPr>
        <p:spPr>
          <a:xfrm>
            <a:off x="457200" y="254000"/>
            <a:ext cx="7388225" cy="59055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fr-FR"/>
              <a:t>Pause réflexive </a:t>
            </a:r>
            <a:endParaRPr/>
          </a:p>
        </p:txBody>
      </p:sp>
      <p:sp>
        <p:nvSpPr>
          <p:cNvPr id="240" name="Google Shape;240;p8"/>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pic>
        <p:nvPicPr>
          <p:cNvPr descr="j0321042.jpg" id="241" name="Google Shape;241;p8"/>
          <p:cNvPicPr preferRelativeResize="0"/>
          <p:nvPr>
            <p:ph idx="2" type="body"/>
          </p:nvPr>
        </p:nvPicPr>
        <p:blipFill rotWithShape="1">
          <a:blip r:embed="rId3">
            <a:alphaModFix/>
          </a:blip>
          <a:srcRect b="0" l="12999" r="12998" t="0"/>
          <a:stretch/>
        </p:blipFill>
        <p:spPr>
          <a:xfrm>
            <a:off x="457200" y="2019300"/>
            <a:ext cx="3565525" cy="3436938"/>
          </a:xfrm>
          <a:prstGeom prst="rect">
            <a:avLst/>
          </a:prstGeom>
          <a:noFill/>
          <a:ln>
            <a:noFill/>
          </a:ln>
        </p:spPr>
      </p:pic>
      <p:sp>
        <p:nvSpPr>
          <p:cNvPr id="242" name="Google Shape;242;p8"/>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9"/>
          <p:cNvSpPr txBox="1"/>
          <p:nvPr>
            <p:ph idx="2" type="body"/>
          </p:nvPr>
        </p:nvSpPr>
        <p:spPr>
          <a:xfrm>
            <a:off x="457200" y="1517650"/>
            <a:ext cx="7550150" cy="4349750"/>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2000"/>
              <a:buChar char="◼"/>
            </a:pPr>
            <a:r>
              <a:rPr b="1" lang="fr-FR" sz="2000">
                <a:latin typeface="Arial"/>
                <a:ea typeface="Arial"/>
                <a:cs typeface="Arial"/>
                <a:sym typeface="Arial"/>
              </a:rPr>
              <a:t>La loi HPST : 22 juillet 2009</a:t>
            </a:r>
            <a:endParaRPr/>
          </a:p>
          <a:p>
            <a:pPr indent="-228600" lvl="1" marL="457200" rtl="0" algn="l">
              <a:spcBef>
                <a:spcPts val="600"/>
              </a:spcBef>
              <a:spcAft>
                <a:spcPts val="0"/>
              </a:spcAft>
              <a:buSzPts val="2000"/>
              <a:buFont typeface="Arial"/>
              <a:buChar char="•"/>
            </a:pPr>
            <a:r>
              <a:rPr lang="fr-FR" sz="2000">
                <a:latin typeface="Arial"/>
                <a:ea typeface="Arial"/>
                <a:cs typeface="Arial"/>
                <a:sym typeface="Arial"/>
              </a:rPr>
              <a:t>TITRE III: Accès de tous à des soins de qualité</a:t>
            </a:r>
            <a:endParaRPr/>
          </a:p>
          <a:p>
            <a:pPr indent="-228600" lvl="1" marL="457200" rtl="0" algn="l">
              <a:spcBef>
                <a:spcPts val="600"/>
              </a:spcBef>
              <a:spcAft>
                <a:spcPts val="0"/>
              </a:spcAft>
              <a:buSzPts val="2000"/>
              <a:buFont typeface="Arial"/>
              <a:buChar char="•"/>
            </a:pPr>
            <a:r>
              <a:rPr lang="fr-FR" sz="2000">
                <a:latin typeface="Arial"/>
                <a:ea typeface="Arial"/>
                <a:cs typeface="Arial"/>
                <a:sym typeface="Arial"/>
              </a:rPr>
              <a:t>TITRE VI : Éducation thérapeutique du patient</a:t>
            </a:r>
            <a:endParaRPr/>
          </a:p>
          <a:p>
            <a:pPr indent="-228600" lvl="0" marL="228600" rtl="0" algn="l">
              <a:lnSpc>
                <a:spcPct val="80000"/>
              </a:lnSpc>
              <a:spcBef>
                <a:spcPts val="600"/>
              </a:spcBef>
              <a:spcAft>
                <a:spcPts val="0"/>
              </a:spcAft>
              <a:buSzPts val="2000"/>
              <a:buChar char="◼"/>
            </a:pPr>
            <a:r>
              <a:rPr b="1" lang="fr-FR" sz="2000">
                <a:latin typeface="Arial"/>
                <a:ea typeface="Arial"/>
                <a:cs typeface="Arial"/>
                <a:sym typeface="Arial"/>
              </a:rPr>
              <a:t>Le décret n°2010-904 du 2 août 2010 </a:t>
            </a:r>
            <a:r>
              <a:rPr lang="fr-FR" sz="2000">
                <a:latin typeface="Arial"/>
                <a:ea typeface="Arial"/>
                <a:cs typeface="Arial"/>
                <a:sym typeface="Arial"/>
              </a:rPr>
              <a:t>relatifs aux conditions d’autorisation des programmes d’éducation thérapeutique du patient</a:t>
            </a:r>
            <a:endParaRPr/>
          </a:p>
          <a:p>
            <a:pPr indent="-228600" lvl="0" marL="228600" rtl="0" algn="l">
              <a:lnSpc>
                <a:spcPct val="80000"/>
              </a:lnSpc>
              <a:spcBef>
                <a:spcPts val="600"/>
              </a:spcBef>
              <a:spcAft>
                <a:spcPts val="0"/>
              </a:spcAft>
              <a:buSzPts val="2000"/>
              <a:buChar char="◼"/>
            </a:pPr>
            <a:r>
              <a:rPr b="1" lang="fr-FR" sz="2000">
                <a:latin typeface="Arial"/>
                <a:ea typeface="Arial"/>
                <a:cs typeface="Arial"/>
                <a:sym typeface="Arial"/>
              </a:rPr>
              <a:t>L’Arrêté du 2 aout 2010 </a:t>
            </a:r>
            <a:r>
              <a:rPr lang="fr-FR" sz="2000">
                <a:latin typeface="Arial"/>
                <a:ea typeface="Arial"/>
                <a:cs typeface="Arial"/>
                <a:sym typeface="Arial"/>
              </a:rPr>
              <a:t>relatif au cahier des charges des programmes d’ETP et à la composition du dossier de demande de leur autorisation.(abrogé)</a:t>
            </a:r>
            <a:endParaRPr/>
          </a:p>
          <a:p>
            <a:pPr indent="-228600" lvl="0" marL="228600" rtl="0" algn="l">
              <a:lnSpc>
                <a:spcPct val="80000"/>
              </a:lnSpc>
              <a:spcBef>
                <a:spcPts val="600"/>
              </a:spcBef>
              <a:spcAft>
                <a:spcPts val="0"/>
              </a:spcAft>
              <a:buSzPts val="2000"/>
              <a:buChar char="◼"/>
            </a:pPr>
            <a:r>
              <a:rPr b="1" lang="fr-FR" sz="2000">
                <a:latin typeface="Arial"/>
                <a:ea typeface="Arial"/>
                <a:cs typeface="Arial"/>
                <a:sym typeface="Arial"/>
              </a:rPr>
              <a:t>Le Décret n°2010-906 du 2 août 2010 </a:t>
            </a:r>
            <a:r>
              <a:rPr lang="fr-FR" sz="2000">
                <a:latin typeface="Arial"/>
                <a:ea typeface="Arial"/>
                <a:cs typeface="Arial"/>
                <a:sym typeface="Arial"/>
              </a:rPr>
              <a:t>relatif aux compétences requises pour dispenser l'éducation thérapeutique du patient </a:t>
            </a:r>
            <a:endParaRPr/>
          </a:p>
          <a:p>
            <a:pPr indent="-228600" lvl="0" marL="228600" rtl="0" algn="l">
              <a:lnSpc>
                <a:spcPct val="80000"/>
              </a:lnSpc>
              <a:spcBef>
                <a:spcPts val="600"/>
              </a:spcBef>
              <a:spcAft>
                <a:spcPts val="0"/>
              </a:spcAft>
              <a:buSzPts val="2000"/>
              <a:buChar char="◼"/>
            </a:pPr>
            <a:r>
              <a:rPr b="1" lang="fr-FR" sz="2000">
                <a:latin typeface="Arial"/>
                <a:ea typeface="Arial"/>
                <a:cs typeface="Arial"/>
                <a:sym typeface="Arial"/>
              </a:rPr>
              <a:t>Le Décret n°2013-449 du 31 mai 2013 </a:t>
            </a:r>
            <a:r>
              <a:rPr lang="fr-FR" sz="2000">
                <a:latin typeface="Arial"/>
                <a:ea typeface="Arial"/>
                <a:cs typeface="Arial"/>
                <a:sym typeface="Arial"/>
              </a:rPr>
              <a:t>relatif aux compétences requises pour dispenser ou coordonner l’ETP</a:t>
            </a:r>
            <a:endParaRPr/>
          </a:p>
          <a:p>
            <a:pPr indent="-101600" lvl="0" marL="228600" rtl="0" algn="l">
              <a:lnSpc>
                <a:spcPct val="80000"/>
              </a:lnSpc>
              <a:spcBef>
                <a:spcPts val="600"/>
              </a:spcBef>
              <a:spcAft>
                <a:spcPts val="0"/>
              </a:spcAft>
              <a:buSzPts val="2000"/>
              <a:buNone/>
            </a:pPr>
            <a:r>
              <a:t/>
            </a:r>
            <a:endParaRPr sz="2000">
              <a:latin typeface="Arial"/>
              <a:ea typeface="Arial"/>
              <a:cs typeface="Arial"/>
              <a:sym typeface="Arial"/>
            </a:endParaRPr>
          </a:p>
          <a:p>
            <a:pPr indent="-76200" lvl="1" marL="457200" rtl="0" algn="l">
              <a:spcBef>
                <a:spcPts val="600"/>
              </a:spcBef>
              <a:spcAft>
                <a:spcPts val="0"/>
              </a:spcAft>
              <a:buSzPts val="2400"/>
              <a:buFont typeface="Arial"/>
              <a:buNone/>
            </a:pPr>
            <a:r>
              <a:t/>
            </a:r>
            <a:endParaRPr b="1" sz="2400">
              <a:latin typeface="Arial"/>
              <a:ea typeface="Arial"/>
              <a:cs typeface="Arial"/>
              <a:sym typeface="Arial"/>
            </a:endParaRPr>
          </a:p>
          <a:p>
            <a:pPr indent="-228600" lvl="1" marL="457200" rtl="0" algn="just">
              <a:spcBef>
                <a:spcPts val="600"/>
              </a:spcBef>
              <a:spcAft>
                <a:spcPts val="0"/>
              </a:spcAft>
              <a:buSzPts val="2800"/>
              <a:buFont typeface="Noto Sans Symbols"/>
              <a:buNone/>
            </a:pPr>
            <a:r>
              <a:t/>
            </a:r>
            <a:endParaRPr sz="2800"/>
          </a:p>
        </p:txBody>
      </p:sp>
      <p:sp>
        <p:nvSpPr>
          <p:cNvPr id="249" name="Google Shape;249;p9"/>
          <p:cNvSpPr txBox="1"/>
          <p:nvPr>
            <p:ph type="title"/>
          </p:nvPr>
        </p:nvSpPr>
        <p:spPr>
          <a:xfrm>
            <a:off x="457200" y="254000"/>
            <a:ext cx="7388225" cy="59055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rPr b="1" lang="fr-FR" sz="2400"/>
              <a:t>CADRE LÉGISLATIF ET RÉGLEMENTAIRE </a:t>
            </a:r>
            <a:endParaRPr/>
          </a:p>
        </p:txBody>
      </p:sp>
      <p:sp>
        <p:nvSpPr>
          <p:cNvPr id="250" name="Google Shape;250;p9"/>
          <p:cNvSpPr txBox="1"/>
          <p:nvPr>
            <p:ph idx="12" type="sldNum"/>
          </p:nvPr>
        </p:nvSpPr>
        <p:spPr>
          <a:xfrm>
            <a:off x="8231188" y="1509713"/>
            <a:ext cx="506412"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200"/>
              <a:buFont typeface="Noto Sans Symbols"/>
              <a:buNone/>
            </a:pPr>
            <a:fld id="{00000000-1234-1234-1234-123412341234}" type="slidenum">
              <a:rPr b="1" i="0" lang="fr-FR" sz="2200" u="none" cap="none" strike="noStrike">
                <a:solidFill>
                  <a:schemeClr val="lt1"/>
                </a:solidFill>
                <a:latin typeface="Century Gothic"/>
                <a:ea typeface="Century Gothic"/>
                <a:cs typeface="Century Gothic"/>
                <a:sym typeface="Century Gothic"/>
              </a:rPr>
              <a:t>‹#›</a:t>
            </a:fld>
            <a:endParaRPr b="1" i="0" sz="2200" u="none" cap="none" strike="noStrike">
              <a:solidFill>
                <a:schemeClr val="lt1"/>
              </a:solidFill>
              <a:latin typeface="Century Gothic"/>
              <a:ea typeface="Century Gothic"/>
              <a:cs typeface="Century Gothic"/>
              <a:sym typeface="Century Gothic"/>
            </a:endParaRPr>
          </a:p>
        </p:txBody>
      </p:sp>
      <p:sp>
        <p:nvSpPr>
          <p:cNvPr id="251" name="Google Shape;251;p9"/>
          <p:cNvSpPr txBox="1"/>
          <p:nvPr/>
        </p:nvSpPr>
        <p:spPr>
          <a:xfrm>
            <a:off x="174625" y="6391275"/>
            <a:ext cx="8770938" cy="3651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100"/>
              <a:buFont typeface="Noto Sans Symbols"/>
              <a:buNone/>
            </a:pPr>
            <a:r>
              <a:rPr b="0" i="0" lang="fr-FR" sz="1100" u="none" cap="none" strike="noStrike">
                <a:solidFill>
                  <a:schemeClr val="dk1"/>
                </a:solidFill>
                <a:latin typeface="Century Gothic"/>
                <a:ea typeface="Century Gothic"/>
                <a:cs typeface="Century Gothic"/>
                <a:sym typeface="Century Gothic"/>
              </a:rPr>
              <a:t>© C</a:t>
            </a:r>
            <a:r>
              <a:rPr b="0" i="0" lang="fr-FR" sz="1100" u="none" cap="none" strike="noStrike">
                <a:solidFill>
                  <a:srgbClr val="FF0000"/>
                </a:solidFill>
                <a:latin typeface="Century Gothic"/>
                <a:ea typeface="Century Gothic"/>
                <a:cs typeface="Century Gothic"/>
                <a:sym typeface="Century Gothic"/>
              </a:rPr>
              <a:t>O</a:t>
            </a:r>
            <a:r>
              <a:rPr b="0" i="0" lang="fr-FR" sz="1100" u="none" cap="none" strike="noStrike">
                <a:solidFill>
                  <a:schemeClr val="dk1"/>
                </a:solidFill>
                <a:latin typeface="Century Gothic"/>
                <a:ea typeface="Century Gothic"/>
                <a:cs typeface="Century Gothic"/>
                <a:sym typeface="Century Gothic"/>
              </a:rPr>
              <a:t>MMENT DIRE, 2012-2023</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hème Office">
  <a:themeElements>
    <a:clrScheme name="Bureau">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laza">
  <a:themeElements>
    <a:clrScheme name="Encrier">
      <a:dk1>
        <a:srgbClr val="000000"/>
      </a:dk1>
      <a:lt1>
        <a:srgbClr val="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2012-11-03T07:44:20Z</dcterms:created>
  <dc:creator>Maryline REBILLON</dc:creator>
</cp:coreProperties>
</file>