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753600" cy="73152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pitchFamily="34" charset="0"/>
      <p:regular r:id="rId16"/>
      <p:bold r:id="rId17"/>
    </p:embeddedFont>
    <p:embeddedFont>
      <p:font typeface="Open Sans Italics" panose="020B060603050402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116" d="100"/>
          <a:sy n="116" d="100"/>
        </p:scale>
        <p:origin x="18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Bonjour et bienvenue dans ce diaporama qui a pour objectifs de vous présenter en une quarantaine de minutes, les définitions, les objectifs et le cadre législatif et réglementaire de la pratique de l’éducation thérapeutique. </a:t>
            </a:r>
          </a:p>
          <a:p>
            <a:r>
              <a:rPr lang="en-US"/>
              <a:t>Il est suivi par un exercice qui vous permettra à la fois de renforcer vos connaissances et aussi  de satisfaire aux exigences de validation des contenus à distance de cette formation. </a:t>
            </a:r>
          </a:p>
          <a:p>
            <a:r>
              <a:rPr lang="en-US"/>
              <a:t>Ce cours a été réalisé par l’équipe de COMMENT DIRE et il vous est lu et commenté par Catherine Tourette-Turgis. </a:t>
            </a:r>
          </a:p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v29uWNVCDtRRFGQ6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NTViC9t1yVzcbF9t7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xPZ5y7tNNs6F4WN7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0213" y="286174"/>
            <a:ext cx="6046894" cy="4160519"/>
            <a:chOff x="0" y="0"/>
            <a:chExt cx="8062525" cy="5547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2468" cy="5547360"/>
            </a:xfrm>
            <a:custGeom>
              <a:avLst/>
              <a:gdLst/>
              <a:ahLst/>
              <a:cxnLst/>
              <a:rect l="l" t="t" r="r" b="b"/>
              <a:pathLst>
                <a:path w="8062468" h="5547360">
                  <a:moveTo>
                    <a:pt x="0" y="0"/>
                  </a:moveTo>
                  <a:lnTo>
                    <a:pt x="8062468" y="0"/>
                  </a:lnTo>
                  <a:lnTo>
                    <a:pt x="8062468" y="5547360"/>
                  </a:lnTo>
                  <a:lnTo>
                    <a:pt x="0" y="5547360"/>
                  </a:lnTo>
                  <a:close/>
                </a:path>
              </a:pathLst>
            </a:custGeom>
            <a:solidFill>
              <a:srgbClr val="F13535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6174" y="286174"/>
            <a:ext cx="196427" cy="4145280"/>
            <a:chOff x="0" y="0"/>
            <a:chExt cx="261902" cy="5527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874" cy="5527040"/>
            </a:xfrm>
            <a:custGeom>
              <a:avLst/>
              <a:gdLst/>
              <a:ahLst/>
              <a:cxnLst/>
              <a:rect l="l" t="t" r="r" b="b"/>
              <a:pathLst>
                <a:path w="261874" h="5527040">
                  <a:moveTo>
                    <a:pt x="0" y="0"/>
                  </a:moveTo>
                  <a:lnTo>
                    <a:pt x="261874" y="0"/>
                  </a:lnTo>
                  <a:lnTo>
                    <a:pt x="261874" y="5527040"/>
                  </a:lnTo>
                  <a:lnTo>
                    <a:pt x="0" y="5527040"/>
                  </a:lnTo>
                  <a:close/>
                </a:path>
              </a:pathLst>
            </a:custGeom>
            <a:solidFill>
              <a:srgbClr val="F13535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286174"/>
            <a:ext cx="2465493" cy="1866053"/>
          </a:xfrm>
          <a:custGeom>
            <a:avLst/>
            <a:gdLst/>
            <a:ahLst/>
            <a:cxnLst/>
            <a:rect l="l" t="t" r="r" b="b"/>
            <a:pathLst>
              <a:path w="2465493" h="1866053">
                <a:moveTo>
                  <a:pt x="0" y="0"/>
                </a:moveTo>
                <a:lnTo>
                  <a:pt x="2465493" y="0"/>
                </a:lnTo>
                <a:lnTo>
                  <a:pt x="2465493" y="1866053"/>
                </a:lnTo>
                <a:lnTo>
                  <a:pt x="0" y="186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0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3434080" y="266488"/>
            <a:ext cx="5948681" cy="140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7"/>
              </a:lnSpc>
            </a:pPr>
            <a:r>
              <a:rPr lang="en-US" sz="4373" spc="26">
                <a:solidFill>
                  <a:srgbClr val="FFFFFF"/>
                </a:solidFill>
                <a:latin typeface="Open Sans"/>
              </a:rPr>
              <a:t>Éducation Thérapeutique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97054" y="6832600"/>
            <a:ext cx="54864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173" spc="7">
                <a:solidFill>
                  <a:srgbClr val="B29F6B"/>
                </a:solidFill>
                <a:latin typeface="Open Sans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8974" y="4654407"/>
            <a:ext cx="5420359" cy="180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4"/>
              </a:lnSpc>
            </a:pPr>
            <a:r>
              <a:rPr lang="en-US" sz="1400" spc="9" dirty="0">
                <a:solidFill>
                  <a:srgbClr val="000000"/>
                </a:solidFill>
                <a:latin typeface="Open Sans Bold"/>
              </a:rPr>
              <a:t>Pr. Catherine Tourette-</a:t>
            </a:r>
            <a:r>
              <a:rPr lang="en-US" sz="1400" spc="9" dirty="0" err="1">
                <a:solidFill>
                  <a:srgbClr val="000000"/>
                </a:solidFill>
                <a:latin typeface="Open Sans Bold"/>
              </a:rPr>
              <a:t>Turgis</a:t>
            </a:r>
            <a:r>
              <a:rPr lang="en-US" sz="1400" spc="9" dirty="0">
                <a:solidFill>
                  <a:srgbClr val="000000"/>
                </a:solidFill>
                <a:latin typeface="Open Sans Bold"/>
              </a:rPr>
              <a:t>, </a:t>
            </a:r>
          </a:p>
          <a:p>
            <a:pPr algn="l">
              <a:lnSpc>
                <a:spcPts val="1657"/>
              </a:lnSpc>
            </a:pP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Fondatrice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l’Université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des Patients – Sorbonne Université &amp;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Titulaire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chaire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et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vulnérabilité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– Sorbonne Université.</a:t>
            </a:r>
          </a:p>
          <a:p>
            <a:pPr algn="l">
              <a:lnSpc>
                <a:spcPts val="1894"/>
              </a:lnSpc>
            </a:pPr>
            <a:r>
              <a:rPr lang="en-US" sz="1400" spc="9" dirty="0" err="1">
                <a:solidFill>
                  <a:srgbClr val="000000"/>
                </a:solidFill>
                <a:latin typeface="Open Sans Bold"/>
              </a:rPr>
              <a:t>Lennize</a:t>
            </a:r>
            <a:r>
              <a:rPr lang="en-US" sz="1400" spc="9" dirty="0">
                <a:solidFill>
                  <a:srgbClr val="000000"/>
                </a:solidFill>
                <a:latin typeface="Open Sans Bold"/>
              </a:rPr>
              <a:t> Pereira Paulo</a:t>
            </a:r>
            <a:r>
              <a:rPr lang="en-US" sz="1400" spc="9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algn="l">
              <a:lnSpc>
                <a:spcPts val="1657"/>
              </a:lnSpc>
            </a:pP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Responsable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ETP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C</a:t>
            </a:r>
            <a:r>
              <a:rPr lang="en-US" sz="1200" spc="8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MMENT DIRE &amp;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Chercheure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Centre de recherche de la Formation au CNAM, Paris &amp;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Professeure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associée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, Sorbonne Université.     </a:t>
            </a:r>
          </a:p>
          <a:p>
            <a:pPr algn="l">
              <a:lnSpc>
                <a:spcPts val="1894"/>
              </a:lnSpc>
            </a:pPr>
            <a:r>
              <a:rPr lang="en-US" sz="1400" spc="9" dirty="0" err="1">
                <a:solidFill>
                  <a:srgbClr val="000000"/>
                </a:solidFill>
                <a:latin typeface="Open Sans Bold"/>
              </a:rPr>
              <a:t>Maryline</a:t>
            </a:r>
            <a:r>
              <a:rPr lang="en-US" sz="1400" spc="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400" spc="9" dirty="0" err="1">
                <a:solidFill>
                  <a:srgbClr val="000000"/>
                </a:solidFill>
                <a:latin typeface="Open Sans Bold"/>
              </a:rPr>
              <a:t>Rébillon</a:t>
            </a:r>
            <a:r>
              <a:rPr lang="en-US" sz="1400" spc="9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algn="l">
              <a:lnSpc>
                <a:spcPts val="1657"/>
              </a:lnSpc>
            </a:pP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Directrice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de C</a:t>
            </a:r>
            <a:r>
              <a:rPr lang="en-US" sz="1200" spc="8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MMENT DIRE &amp;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Professeure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spc="8" dirty="0" err="1">
                <a:solidFill>
                  <a:srgbClr val="000000"/>
                </a:solidFill>
                <a:latin typeface="Open Sans"/>
              </a:rPr>
              <a:t>associée</a:t>
            </a:r>
            <a:r>
              <a:rPr lang="en-US" sz="1200" spc="8" dirty="0">
                <a:solidFill>
                  <a:srgbClr val="000000"/>
                </a:solidFill>
                <a:latin typeface="Open Sans"/>
              </a:rPr>
              <a:t>, Sorbonne Université.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CF999FC-5D17-2C29-2CDE-50EECA998AD5}"/>
              </a:ext>
            </a:extLst>
          </p:cNvPr>
          <p:cNvSpPr txBox="1"/>
          <p:nvPr/>
        </p:nvSpPr>
        <p:spPr>
          <a:xfrm>
            <a:off x="277707" y="6863080"/>
            <a:ext cx="917278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173" spc="7" dirty="0">
                <a:solidFill>
                  <a:srgbClr val="000000"/>
                </a:solidFill>
                <a:latin typeface="Open Sans"/>
              </a:rPr>
              <a:t>© C</a:t>
            </a:r>
            <a:r>
              <a:rPr lang="en-US" sz="1173" spc="7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173" spc="7" dirty="0">
                <a:solidFill>
                  <a:srgbClr val="000000"/>
                </a:solidFill>
                <a:latin typeface="Open Sans"/>
              </a:rPr>
              <a:t>MMENT DIRE, 2012-2024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1633">
            <a:off x="618044" y="891328"/>
            <a:ext cx="8006126" cy="0"/>
          </a:xfrm>
          <a:prstGeom prst="line">
            <a:avLst/>
          </a:prstGeom>
          <a:ln w="19050" cap="rnd">
            <a:solidFill>
              <a:srgbClr val="DF17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8664787" y="369147"/>
            <a:ext cx="765387" cy="1755987"/>
            <a:chOff x="0" y="0"/>
            <a:chExt cx="1020516" cy="2341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0572" cy="2341372"/>
            </a:xfrm>
            <a:custGeom>
              <a:avLst/>
              <a:gdLst/>
              <a:ahLst/>
              <a:cxnLst/>
              <a:rect l="l" t="t" r="r" b="b"/>
              <a:pathLst>
                <a:path w="1020572" h="2341372">
                  <a:moveTo>
                    <a:pt x="0" y="0"/>
                  </a:moveTo>
                  <a:lnTo>
                    <a:pt x="1020572" y="0"/>
                  </a:lnTo>
                  <a:lnTo>
                    <a:pt x="1020572" y="2341372"/>
                  </a:lnTo>
                  <a:lnTo>
                    <a:pt x="0" y="2341372"/>
                  </a:lnTo>
                  <a:close/>
                </a:path>
              </a:pathLst>
            </a:custGeom>
            <a:solidFill>
              <a:srgbClr val="DF172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8664787" y="369147"/>
            <a:ext cx="756919" cy="607907"/>
          </a:xfrm>
          <a:custGeom>
            <a:avLst/>
            <a:gdLst/>
            <a:ahLst/>
            <a:cxnLst/>
            <a:rect l="l" t="t" r="r" b="b"/>
            <a:pathLst>
              <a:path w="756919" h="607907">
                <a:moveTo>
                  <a:pt x="0" y="0"/>
                </a:moveTo>
                <a:lnTo>
                  <a:pt x="756920" y="0"/>
                </a:lnTo>
                <a:lnTo>
                  <a:pt x="756920" y="607907"/>
                </a:lnTo>
                <a:lnTo>
                  <a:pt x="0" y="607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725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hlinkClick r:id="rId3" tooltip="https://forms.gle/rv29uWNVCDtRRFGQ6"/>
          </p:cNvPr>
          <p:cNvSpPr/>
          <p:nvPr/>
        </p:nvSpPr>
        <p:spPr>
          <a:xfrm>
            <a:off x="892702" y="2259409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697274" y="2514600"/>
            <a:ext cx="3967513" cy="23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1"/>
              </a:lnSpc>
            </a:pPr>
            <a:endParaRPr dirty="0"/>
          </a:p>
          <a:p>
            <a:pPr>
              <a:lnSpc>
                <a:spcPts val="3071"/>
              </a:lnSpc>
            </a:pP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Nous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vous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invitons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compléter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le </a:t>
            </a:r>
            <a:r>
              <a:rPr lang="en-US" sz="2559" b="1" spc="15" dirty="0" err="1">
                <a:solidFill>
                  <a:srgbClr val="000000"/>
                </a:solidFill>
                <a:latin typeface="Open Sans"/>
              </a:rPr>
              <a:t>pré</a:t>
            </a:r>
            <a:r>
              <a:rPr lang="en-US" sz="2559" b="1" spc="15" dirty="0">
                <a:solidFill>
                  <a:srgbClr val="000000"/>
                </a:solidFill>
                <a:latin typeface="Open Sans"/>
              </a:rPr>
              <a:t>-test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suivant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ts val="3071"/>
              </a:lnSpc>
            </a:pPr>
            <a:endParaRPr lang="en-US" sz="2559" spc="1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071"/>
              </a:lnSpc>
            </a:pP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Merci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vous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,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9120" y="407458"/>
            <a:ext cx="769789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spc="17">
                <a:solidFill>
                  <a:srgbClr val="DF172A"/>
                </a:solidFill>
                <a:latin typeface="Open Sans"/>
              </a:rPr>
              <a:t>Formation en éducation thérapeutique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1374" y="1656081"/>
            <a:ext cx="357293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en-US" sz="2346" spc="14">
                <a:solidFill>
                  <a:srgbClr val="FFFFFF"/>
                </a:solidFill>
                <a:latin typeface="Open Sans Bold"/>
              </a:rPr>
              <a:t>1</a:t>
            </a:r>
          </a:p>
        </p:txBody>
      </p:sp>
      <p:sp>
        <p:nvSpPr>
          <p:cNvPr id="11" name="Freeform 11"/>
          <p:cNvSpPr/>
          <p:nvPr/>
        </p:nvSpPr>
        <p:spPr>
          <a:xfrm rot="2397293" flipH="1">
            <a:off x="1769022" y="5861378"/>
            <a:ext cx="1686067" cy="476314"/>
          </a:xfrm>
          <a:custGeom>
            <a:avLst/>
            <a:gdLst/>
            <a:ahLst/>
            <a:cxnLst/>
            <a:rect l="l" t="t" r="r" b="b"/>
            <a:pathLst>
              <a:path w="1686067" h="476314">
                <a:moveTo>
                  <a:pt x="1686067" y="0"/>
                </a:moveTo>
                <a:lnTo>
                  <a:pt x="0" y="0"/>
                </a:lnTo>
                <a:lnTo>
                  <a:pt x="0" y="476314"/>
                </a:lnTo>
                <a:lnTo>
                  <a:pt x="1686067" y="476314"/>
                </a:lnTo>
                <a:lnTo>
                  <a:pt x="16860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3579075" y="6296884"/>
            <a:ext cx="37128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3"/>
              </a:lnSpc>
            </a:pPr>
            <a:r>
              <a:rPr lang="en-US" sz="953" spc="5">
                <a:solidFill>
                  <a:srgbClr val="000000"/>
                </a:solidFill>
                <a:latin typeface="Open Sans Italics"/>
              </a:rPr>
              <a:t>Pour y accéder, il vous suffit de cliquer ou flashez (avec l'appareil photo de votre smartphone) le QR code suivant.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9086943-54C0-D622-5A12-F59F6F029FF6}"/>
              </a:ext>
            </a:extLst>
          </p:cNvPr>
          <p:cNvSpPr txBox="1"/>
          <p:nvPr/>
        </p:nvSpPr>
        <p:spPr>
          <a:xfrm>
            <a:off x="277707" y="6863080"/>
            <a:ext cx="917278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173" spc="7" dirty="0">
                <a:solidFill>
                  <a:srgbClr val="000000"/>
                </a:solidFill>
                <a:latin typeface="Open Sans"/>
              </a:rPr>
              <a:t>© C</a:t>
            </a:r>
            <a:r>
              <a:rPr lang="en-US" sz="1173" spc="7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173" spc="7" dirty="0">
                <a:solidFill>
                  <a:srgbClr val="000000"/>
                </a:solidFill>
                <a:latin typeface="Open Sans"/>
              </a:rPr>
              <a:t>MMENT DIRE, 2012-2024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1633">
            <a:off x="618044" y="891328"/>
            <a:ext cx="8006126" cy="0"/>
          </a:xfrm>
          <a:prstGeom prst="line">
            <a:avLst/>
          </a:prstGeom>
          <a:ln w="19050" cap="rnd">
            <a:solidFill>
              <a:srgbClr val="DF17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8664787" y="369147"/>
            <a:ext cx="765387" cy="1755987"/>
            <a:chOff x="0" y="0"/>
            <a:chExt cx="1020516" cy="2341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0572" cy="2341372"/>
            </a:xfrm>
            <a:custGeom>
              <a:avLst/>
              <a:gdLst/>
              <a:ahLst/>
              <a:cxnLst/>
              <a:rect l="l" t="t" r="r" b="b"/>
              <a:pathLst>
                <a:path w="1020572" h="2341372">
                  <a:moveTo>
                    <a:pt x="0" y="0"/>
                  </a:moveTo>
                  <a:lnTo>
                    <a:pt x="1020572" y="0"/>
                  </a:lnTo>
                  <a:lnTo>
                    <a:pt x="1020572" y="2341372"/>
                  </a:lnTo>
                  <a:lnTo>
                    <a:pt x="0" y="2341372"/>
                  </a:lnTo>
                  <a:close/>
                </a:path>
              </a:pathLst>
            </a:custGeom>
            <a:solidFill>
              <a:srgbClr val="DF172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8664787" y="369147"/>
            <a:ext cx="756919" cy="607907"/>
          </a:xfrm>
          <a:custGeom>
            <a:avLst/>
            <a:gdLst/>
            <a:ahLst/>
            <a:cxnLst/>
            <a:rect l="l" t="t" r="r" b="b"/>
            <a:pathLst>
              <a:path w="756919" h="607907">
                <a:moveTo>
                  <a:pt x="0" y="0"/>
                </a:moveTo>
                <a:lnTo>
                  <a:pt x="756920" y="0"/>
                </a:lnTo>
                <a:lnTo>
                  <a:pt x="756920" y="607907"/>
                </a:lnTo>
                <a:lnTo>
                  <a:pt x="0" y="607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725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hlinkClick r:id="rId3" tooltip="https://forms.gle/NTViC9t1yVzcbF9t7"/>
          </p:cNvPr>
          <p:cNvSpPr/>
          <p:nvPr/>
        </p:nvSpPr>
        <p:spPr>
          <a:xfrm>
            <a:off x="967094" y="2430462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697274" y="2525607"/>
            <a:ext cx="3967513" cy="276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1"/>
              </a:lnSpc>
            </a:pP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La formation se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termine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3071"/>
              </a:lnSpc>
            </a:pP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 </a:t>
            </a:r>
          </a:p>
          <a:p>
            <a:pPr>
              <a:lnSpc>
                <a:spcPts val="3071"/>
              </a:lnSpc>
            </a:pP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Nous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vous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invitons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compléter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le </a:t>
            </a:r>
            <a:r>
              <a:rPr lang="en-US" sz="2559" b="1" spc="15" dirty="0">
                <a:solidFill>
                  <a:srgbClr val="000000"/>
                </a:solidFill>
                <a:latin typeface="Open Sans"/>
              </a:rPr>
              <a:t>post-test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suivant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ts val="3071"/>
              </a:lnSpc>
            </a:pPr>
            <a:endParaRPr lang="en-US" sz="2559" spc="15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071"/>
              </a:lnSpc>
            </a:pP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Merci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559" spc="15" dirty="0" err="1">
                <a:solidFill>
                  <a:srgbClr val="000000"/>
                </a:solidFill>
                <a:latin typeface="Open Sans"/>
              </a:rPr>
              <a:t>vous</a:t>
            </a:r>
            <a:r>
              <a:rPr lang="en-US" sz="2559" spc="15" dirty="0">
                <a:solidFill>
                  <a:srgbClr val="000000"/>
                </a:solidFill>
                <a:latin typeface="Open Sans"/>
              </a:rPr>
              <a:t>,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9120" y="407458"/>
            <a:ext cx="769789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spc="17">
                <a:solidFill>
                  <a:srgbClr val="DF172A"/>
                </a:solidFill>
                <a:latin typeface="Open Sans"/>
              </a:rPr>
              <a:t>Formation en éducation thérapeutique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1374" y="1656081"/>
            <a:ext cx="357293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en-US" sz="2346" spc="14">
                <a:solidFill>
                  <a:srgbClr val="FFFFFF"/>
                </a:solidFill>
                <a:latin typeface="Open Sans Bold"/>
              </a:rPr>
              <a:t>1</a:t>
            </a:r>
          </a:p>
        </p:txBody>
      </p:sp>
      <p:sp>
        <p:nvSpPr>
          <p:cNvPr id="11" name="Freeform 11"/>
          <p:cNvSpPr/>
          <p:nvPr/>
        </p:nvSpPr>
        <p:spPr>
          <a:xfrm rot="2397293" flipH="1">
            <a:off x="1769022" y="5861378"/>
            <a:ext cx="1686067" cy="476314"/>
          </a:xfrm>
          <a:custGeom>
            <a:avLst/>
            <a:gdLst/>
            <a:ahLst/>
            <a:cxnLst/>
            <a:rect l="l" t="t" r="r" b="b"/>
            <a:pathLst>
              <a:path w="1686067" h="476314">
                <a:moveTo>
                  <a:pt x="1686067" y="0"/>
                </a:moveTo>
                <a:lnTo>
                  <a:pt x="0" y="0"/>
                </a:lnTo>
                <a:lnTo>
                  <a:pt x="0" y="476314"/>
                </a:lnTo>
                <a:lnTo>
                  <a:pt x="1686067" y="476314"/>
                </a:lnTo>
                <a:lnTo>
                  <a:pt x="16860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3579075" y="6296884"/>
            <a:ext cx="37128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3"/>
              </a:lnSpc>
            </a:pPr>
            <a:r>
              <a:rPr lang="en-US" sz="953" spc="5">
                <a:solidFill>
                  <a:srgbClr val="000000"/>
                </a:solidFill>
                <a:latin typeface="Open Sans Italics"/>
              </a:rPr>
              <a:t>Pour y accéder, il vous suffit de cliquer ou flashez (avec l'appareil photo de votre smartphone) le QR code suivant.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9B1DECAA-3E8E-DEDE-D0E6-091F37D37001}"/>
              </a:ext>
            </a:extLst>
          </p:cNvPr>
          <p:cNvSpPr txBox="1"/>
          <p:nvPr/>
        </p:nvSpPr>
        <p:spPr>
          <a:xfrm>
            <a:off x="277707" y="6863080"/>
            <a:ext cx="917278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173" spc="7" dirty="0">
                <a:solidFill>
                  <a:srgbClr val="000000"/>
                </a:solidFill>
                <a:latin typeface="Open Sans"/>
              </a:rPr>
              <a:t>© C</a:t>
            </a:r>
            <a:r>
              <a:rPr lang="en-US" sz="1173" spc="7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173" spc="7" dirty="0">
                <a:solidFill>
                  <a:srgbClr val="000000"/>
                </a:solidFill>
                <a:latin typeface="Open Sans"/>
              </a:rPr>
              <a:t>MMENT DIRE, 2012-2024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1633">
            <a:off x="618044" y="891328"/>
            <a:ext cx="8006126" cy="0"/>
          </a:xfrm>
          <a:prstGeom prst="line">
            <a:avLst/>
          </a:prstGeom>
          <a:ln w="19050" cap="rnd">
            <a:solidFill>
              <a:srgbClr val="DF17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8664787" y="369147"/>
            <a:ext cx="765387" cy="1755987"/>
            <a:chOff x="0" y="0"/>
            <a:chExt cx="1020516" cy="2341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0572" cy="2341372"/>
            </a:xfrm>
            <a:custGeom>
              <a:avLst/>
              <a:gdLst/>
              <a:ahLst/>
              <a:cxnLst/>
              <a:rect l="l" t="t" r="r" b="b"/>
              <a:pathLst>
                <a:path w="1020572" h="2341372">
                  <a:moveTo>
                    <a:pt x="0" y="0"/>
                  </a:moveTo>
                  <a:lnTo>
                    <a:pt x="1020572" y="0"/>
                  </a:lnTo>
                  <a:lnTo>
                    <a:pt x="1020572" y="2341372"/>
                  </a:lnTo>
                  <a:lnTo>
                    <a:pt x="0" y="2341372"/>
                  </a:lnTo>
                  <a:close/>
                </a:path>
              </a:pathLst>
            </a:custGeom>
            <a:solidFill>
              <a:srgbClr val="DF172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8664787" y="369147"/>
            <a:ext cx="756919" cy="607907"/>
          </a:xfrm>
          <a:custGeom>
            <a:avLst/>
            <a:gdLst/>
            <a:ahLst/>
            <a:cxnLst/>
            <a:rect l="l" t="t" r="r" b="b"/>
            <a:pathLst>
              <a:path w="756919" h="607907">
                <a:moveTo>
                  <a:pt x="0" y="0"/>
                </a:moveTo>
                <a:lnTo>
                  <a:pt x="756920" y="0"/>
                </a:lnTo>
                <a:lnTo>
                  <a:pt x="756920" y="607907"/>
                </a:lnTo>
                <a:lnTo>
                  <a:pt x="0" y="607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725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hlinkClick r:id="rId3" tooltip="https://forms.gle/vxPZ5y7tNNs6F4WN7"/>
          </p:cNvPr>
          <p:cNvSpPr/>
          <p:nvPr/>
        </p:nvSpPr>
        <p:spPr>
          <a:xfrm>
            <a:off x="884437" y="2430462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2397293" flipH="1">
            <a:off x="1769022" y="5861378"/>
            <a:ext cx="1686067" cy="476314"/>
          </a:xfrm>
          <a:custGeom>
            <a:avLst/>
            <a:gdLst/>
            <a:ahLst/>
            <a:cxnLst/>
            <a:rect l="l" t="t" r="r" b="b"/>
            <a:pathLst>
              <a:path w="1686067" h="476314">
                <a:moveTo>
                  <a:pt x="1686067" y="0"/>
                </a:moveTo>
                <a:lnTo>
                  <a:pt x="0" y="0"/>
                </a:lnTo>
                <a:lnTo>
                  <a:pt x="0" y="476314"/>
                </a:lnTo>
                <a:lnTo>
                  <a:pt x="1686067" y="476314"/>
                </a:lnTo>
                <a:lnTo>
                  <a:pt x="16860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697274" y="2525607"/>
            <a:ext cx="3967513" cy="304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1"/>
              </a:lnSpc>
            </a:pPr>
            <a:r>
              <a:rPr lang="en-US" sz="2559" spc="15">
                <a:solidFill>
                  <a:srgbClr val="000000"/>
                </a:solidFill>
                <a:latin typeface="Open Sans"/>
              </a:rPr>
              <a:t>La formation se termine.</a:t>
            </a:r>
          </a:p>
          <a:p>
            <a:pPr>
              <a:lnSpc>
                <a:spcPts val="3071"/>
              </a:lnSpc>
            </a:pPr>
            <a:r>
              <a:rPr lang="en-US" sz="2559" spc="15">
                <a:solidFill>
                  <a:srgbClr val="000000"/>
                </a:solidFill>
                <a:latin typeface="Open Sans"/>
              </a:rPr>
              <a:t>  </a:t>
            </a:r>
          </a:p>
          <a:p>
            <a:pPr>
              <a:lnSpc>
                <a:spcPts val="3071"/>
              </a:lnSpc>
            </a:pPr>
            <a:r>
              <a:rPr lang="en-US" sz="2559" spc="15">
                <a:solidFill>
                  <a:srgbClr val="000000"/>
                </a:solidFill>
                <a:latin typeface="Open Sans"/>
              </a:rPr>
              <a:t>Nous vous remerciant par avance de partager votre avis sur la formation. </a:t>
            </a:r>
          </a:p>
          <a:p>
            <a:pPr>
              <a:lnSpc>
                <a:spcPts val="3071"/>
              </a:lnSpc>
            </a:pPr>
            <a:endParaRPr lang="en-US" sz="2559" spc="15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071"/>
              </a:lnSpc>
            </a:pPr>
            <a:r>
              <a:rPr lang="en-US" sz="2559" spc="15">
                <a:solidFill>
                  <a:srgbClr val="000000"/>
                </a:solidFill>
                <a:latin typeface="Open Sans"/>
              </a:rPr>
              <a:t>Merci à vous,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9120" y="407458"/>
            <a:ext cx="769789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spc="17">
                <a:solidFill>
                  <a:srgbClr val="DF172A"/>
                </a:solidFill>
                <a:latin typeface="Open Sans"/>
              </a:rPr>
              <a:t>Formation en éducation thérapeutique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71374" y="1628881"/>
            <a:ext cx="35729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en-US" sz="2346" spc="14">
                <a:solidFill>
                  <a:srgbClr val="FFFFFF"/>
                </a:solidFill>
                <a:latin typeface="Open Sans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79075" y="6296884"/>
            <a:ext cx="37128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3"/>
              </a:lnSpc>
            </a:pPr>
            <a:r>
              <a:rPr lang="en-US" sz="953" spc="5">
                <a:solidFill>
                  <a:srgbClr val="000000"/>
                </a:solidFill>
                <a:latin typeface="Open Sans Italics"/>
              </a:rPr>
              <a:t>Pour y accéder, il vous suffit de cliquer ou flashez (avec l'appareil photo de votre smartphone) le QR code suivant.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8F89F14-AEB6-4829-AB11-424D658A8FA5}"/>
              </a:ext>
            </a:extLst>
          </p:cNvPr>
          <p:cNvSpPr txBox="1"/>
          <p:nvPr/>
        </p:nvSpPr>
        <p:spPr>
          <a:xfrm>
            <a:off x="277707" y="6863080"/>
            <a:ext cx="917278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173" spc="7" dirty="0">
                <a:solidFill>
                  <a:srgbClr val="000000"/>
                </a:solidFill>
                <a:latin typeface="Open Sans"/>
              </a:rPr>
              <a:t>© C</a:t>
            </a:r>
            <a:r>
              <a:rPr lang="en-US" sz="1173" spc="7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173" spc="7" dirty="0">
                <a:solidFill>
                  <a:srgbClr val="000000"/>
                </a:solidFill>
                <a:latin typeface="Open Sans"/>
              </a:rPr>
              <a:t>MMENT DIRE, 2012-2024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8067" y="887307"/>
            <a:ext cx="8006080" cy="27093"/>
            <a:chOff x="0" y="0"/>
            <a:chExt cx="10674773" cy="36124"/>
          </a:xfrm>
        </p:grpSpPr>
        <p:sp>
          <p:nvSpPr>
            <p:cNvPr id="3" name="Freeform 3"/>
            <p:cNvSpPr/>
            <p:nvPr/>
          </p:nvSpPr>
          <p:spPr>
            <a:xfrm>
              <a:off x="18034" y="0"/>
              <a:ext cx="10638663" cy="36068"/>
            </a:xfrm>
            <a:custGeom>
              <a:avLst/>
              <a:gdLst/>
              <a:ahLst/>
              <a:cxnLst/>
              <a:rect l="l" t="t" r="r" b="b"/>
              <a:pathLst>
                <a:path w="10638663" h="36068">
                  <a:moveTo>
                    <a:pt x="0" y="0"/>
                  </a:moveTo>
                  <a:lnTo>
                    <a:pt x="10638663" y="0"/>
                  </a:lnTo>
                  <a:lnTo>
                    <a:pt x="10638663" y="36068"/>
                  </a:lnTo>
                  <a:lnTo>
                    <a:pt x="0" y="36068"/>
                  </a:lnTo>
                  <a:close/>
                </a:path>
              </a:pathLst>
            </a:custGeom>
            <a:solidFill>
              <a:srgbClr val="DF172A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658014" y="362373"/>
            <a:ext cx="778933" cy="1769534"/>
            <a:chOff x="0" y="0"/>
            <a:chExt cx="1038578" cy="2359378"/>
          </a:xfrm>
        </p:grpSpPr>
        <p:sp>
          <p:nvSpPr>
            <p:cNvPr id="5" name="Freeform 5"/>
            <p:cNvSpPr/>
            <p:nvPr/>
          </p:nvSpPr>
          <p:spPr>
            <a:xfrm>
              <a:off x="9017" y="9017"/>
              <a:ext cx="1020572" cy="2341372"/>
            </a:xfrm>
            <a:custGeom>
              <a:avLst/>
              <a:gdLst/>
              <a:ahLst/>
              <a:cxnLst/>
              <a:rect l="l" t="t" r="r" b="b"/>
              <a:pathLst>
                <a:path w="1020572" h="2341372">
                  <a:moveTo>
                    <a:pt x="0" y="0"/>
                  </a:moveTo>
                  <a:lnTo>
                    <a:pt x="1020572" y="0"/>
                  </a:lnTo>
                  <a:lnTo>
                    <a:pt x="1020572" y="2341372"/>
                  </a:lnTo>
                  <a:lnTo>
                    <a:pt x="0" y="2341372"/>
                  </a:lnTo>
                  <a:close/>
                </a:path>
              </a:pathLst>
            </a:custGeom>
            <a:solidFill>
              <a:srgbClr val="F13535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13893" y="418254"/>
            <a:ext cx="665481" cy="496146"/>
            <a:chOff x="0" y="0"/>
            <a:chExt cx="887307" cy="6615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7349" cy="661543"/>
            </a:xfrm>
            <a:custGeom>
              <a:avLst/>
              <a:gdLst/>
              <a:ahLst/>
              <a:cxnLst/>
              <a:rect l="l" t="t" r="r" b="b"/>
              <a:pathLst>
                <a:path w="887349" h="661543">
                  <a:moveTo>
                    <a:pt x="0" y="0"/>
                  </a:moveTo>
                  <a:lnTo>
                    <a:pt x="887349" y="0"/>
                  </a:lnTo>
                  <a:lnTo>
                    <a:pt x="887349" y="661543"/>
                  </a:lnTo>
                  <a:lnTo>
                    <a:pt x="0" y="661543"/>
                  </a:lnTo>
                  <a:close/>
                </a:path>
              </a:pathLst>
            </a:custGeom>
            <a:solidFill>
              <a:srgbClr val="DF172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8571653" y="164254"/>
            <a:ext cx="949961" cy="719666"/>
          </a:xfrm>
          <a:custGeom>
            <a:avLst/>
            <a:gdLst/>
            <a:ahLst/>
            <a:cxnLst/>
            <a:rect l="l" t="t" r="r" b="b"/>
            <a:pathLst>
              <a:path w="949961" h="719666">
                <a:moveTo>
                  <a:pt x="0" y="0"/>
                </a:moveTo>
                <a:lnTo>
                  <a:pt x="949961" y="0"/>
                </a:lnTo>
                <a:lnTo>
                  <a:pt x="949961" y="719666"/>
                </a:lnTo>
                <a:lnTo>
                  <a:pt x="0" y="71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0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100668" y="2245589"/>
            <a:ext cx="7946813" cy="57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559" spc="15">
                <a:solidFill>
                  <a:srgbClr val="DF172A"/>
                </a:solidFill>
                <a:latin typeface="Open Sans Bold"/>
              </a:rPr>
              <a:t>	</a:t>
            </a:r>
          </a:p>
          <a:p>
            <a:pPr algn="ctr">
              <a:lnSpc>
                <a:spcPts val="3071"/>
              </a:lnSpc>
            </a:pPr>
            <a:endParaRPr lang="en-US" sz="2559" spc="15">
              <a:solidFill>
                <a:srgbClr val="DF172A"/>
              </a:solidFill>
              <a:latin typeface="Open Sans Bold"/>
            </a:endParaRPr>
          </a:p>
          <a:p>
            <a:pPr algn="ctr">
              <a:lnSpc>
                <a:spcPts val="3071"/>
              </a:lnSpc>
            </a:pPr>
            <a:endParaRPr lang="en-US" sz="2559" spc="15">
              <a:solidFill>
                <a:srgbClr val="DF172A"/>
              </a:solidFill>
              <a:latin typeface="Open Sans Bold"/>
            </a:endParaRPr>
          </a:p>
          <a:p>
            <a:pPr algn="ctr">
              <a:lnSpc>
                <a:spcPts val="6911"/>
              </a:lnSpc>
            </a:pPr>
            <a:r>
              <a:rPr lang="en-US" sz="5759" spc="34">
                <a:solidFill>
                  <a:srgbClr val="DF172A"/>
                </a:solidFill>
                <a:latin typeface="Open Sans Bold"/>
              </a:rPr>
              <a:t>Merci …</a:t>
            </a:r>
            <a:r>
              <a:rPr lang="en-US" sz="5759" spc="34">
                <a:solidFill>
                  <a:srgbClr val="DF172A"/>
                </a:solidFill>
                <a:latin typeface="Open Sans"/>
              </a:rPr>
              <a:t>	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93481" y="1581574"/>
            <a:ext cx="428413" cy="37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15"/>
              </a:lnSpc>
            </a:pPr>
            <a:r>
              <a:rPr lang="en-US" sz="2346" spc="14">
                <a:solidFill>
                  <a:srgbClr val="FFFFFF"/>
                </a:solidFill>
                <a:latin typeface="Open Sans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7707" y="6863080"/>
            <a:ext cx="9172787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173" spc="7" dirty="0">
                <a:solidFill>
                  <a:srgbClr val="000000"/>
                </a:solidFill>
                <a:latin typeface="Open Sans"/>
              </a:rPr>
              <a:t>© C</a:t>
            </a:r>
            <a:r>
              <a:rPr lang="en-US" sz="1173" spc="7" dirty="0">
                <a:solidFill>
                  <a:srgbClr val="FF0000"/>
                </a:solidFill>
                <a:latin typeface="Open Sans"/>
              </a:rPr>
              <a:t>O</a:t>
            </a:r>
            <a:r>
              <a:rPr lang="en-US" sz="1173" spc="7" dirty="0">
                <a:solidFill>
                  <a:srgbClr val="000000"/>
                </a:solidFill>
                <a:latin typeface="Open Sans"/>
              </a:rPr>
              <a:t>MMENT DIRE, 2012-2024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9120" y="407458"/>
            <a:ext cx="769789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spc="17">
                <a:solidFill>
                  <a:srgbClr val="DF172A"/>
                </a:solidFill>
                <a:latin typeface="Open Sans"/>
              </a:rPr>
              <a:t>Formation en éducation thérapeutique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339</Words>
  <Application>Microsoft Macintosh PowerPoint</Application>
  <PresentationFormat>Personnalisé</PresentationFormat>
  <Paragraphs>48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Open Sans</vt:lpstr>
      <vt:lpstr>Arial</vt:lpstr>
      <vt:lpstr>Calibri</vt:lpstr>
      <vt:lpstr>Open Sans Bold</vt:lpstr>
      <vt:lpstr>Open Sans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QR_Code.pptx</dc:title>
  <cp:lastModifiedBy>Bery VIGY</cp:lastModifiedBy>
  <cp:revision>3</cp:revision>
  <dcterms:created xsi:type="dcterms:W3CDTF">2006-08-16T00:00:00Z</dcterms:created>
  <dcterms:modified xsi:type="dcterms:W3CDTF">2024-09-07T08:12:34Z</dcterms:modified>
  <dc:identifier>DAFrUdAsaGo</dc:identifier>
</cp:coreProperties>
</file>