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svg" ContentType="image/svg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753600" cy="7315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 autoAdjust="0"/>
    <p:restoredTop sz="94607" autoAdjust="0"/>
  </p:normalViewPr>
  <p:slideViewPr>
    <p:cSldViewPr>
      <p:cViewPr varScale="1">
        <p:scale>
          <a:sx n="103" d="100"/>
          <a:sy n="103" d="100"/>
        </p:scale>
        <p:origin x="-1232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68E1E-0E44-426D-905E-8AD9B19D2182}" type="datetimeFigureOut">
              <a:rPr lang="cs-CZ" smtClean="0"/>
              <a:t>14/08/23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B2431-D351-4C6E-A3CF-9DFAC0E3E0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889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14/08/23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14/08/23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14/08/23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14/08/23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14/08/23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14/08/23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14/08/23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14/08/23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14/08/23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14/08/23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14/08/23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14/08/23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vxPZ5y7tNNs6F4WN7" TargetMode="External"/><Relationship Id="rId4" Type="http://schemas.openxmlformats.org/officeDocument/2006/relationships/image" Target="../media/image2.png"/><Relationship Id="rId5" Type="http://schemas.openxmlformats.org/officeDocument/2006/relationships/image" Target="../media/image9.svg"/><Relationship Id="rId6" Type="http://schemas.openxmlformats.org/officeDocument/2006/relationships/image" Target="../media/image3.png"/><Relationship Id="rId7" Type="http://schemas.openxmlformats.org/officeDocument/2006/relationships/image" Target="../media/image5.sv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 rot="11633">
            <a:off x="618044" y="891328"/>
            <a:ext cx="8006126" cy="0"/>
          </a:xfrm>
          <a:prstGeom prst="line">
            <a:avLst/>
          </a:prstGeom>
          <a:ln w="19050" cap="rnd">
            <a:solidFill>
              <a:srgbClr val="DF172A"/>
            </a:solidFill>
            <a:prstDash val="solid"/>
            <a:headEnd type="none" w="sm" len="sm"/>
            <a:tailEnd type="none" w="sm" len="sm"/>
          </a:ln>
        </p:spPr>
      </p:sp>
      <p:grpSp>
        <p:nvGrpSpPr>
          <p:cNvPr id="3" name="Group 3"/>
          <p:cNvGrpSpPr/>
          <p:nvPr/>
        </p:nvGrpSpPr>
        <p:grpSpPr>
          <a:xfrm>
            <a:off x="8664787" y="369147"/>
            <a:ext cx="765387" cy="1755987"/>
            <a:chOff x="0" y="0"/>
            <a:chExt cx="1020516" cy="2341316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1020572" cy="2341372"/>
            </a:xfrm>
            <a:custGeom>
              <a:avLst/>
              <a:gdLst/>
              <a:ahLst/>
              <a:cxnLst/>
              <a:rect l="l" t="t" r="r" b="b"/>
              <a:pathLst>
                <a:path w="1020572" h="2341372">
                  <a:moveTo>
                    <a:pt x="0" y="0"/>
                  </a:moveTo>
                  <a:lnTo>
                    <a:pt x="1020572" y="0"/>
                  </a:lnTo>
                  <a:lnTo>
                    <a:pt x="1020572" y="2341372"/>
                  </a:lnTo>
                  <a:lnTo>
                    <a:pt x="0" y="2341372"/>
                  </a:lnTo>
                  <a:close/>
                </a:path>
              </a:pathLst>
            </a:custGeom>
            <a:solidFill>
              <a:srgbClr val="DF172A"/>
            </a:solidFill>
          </p:spPr>
        </p:sp>
      </p:grpSp>
      <p:sp>
        <p:nvSpPr>
          <p:cNvPr id="5" name="Freeform 5"/>
          <p:cNvSpPr/>
          <p:nvPr/>
        </p:nvSpPr>
        <p:spPr>
          <a:xfrm>
            <a:off x="8664787" y="369147"/>
            <a:ext cx="756919" cy="607907"/>
          </a:xfrm>
          <a:custGeom>
            <a:avLst/>
            <a:gdLst/>
            <a:ahLst/>
            <a:cxnLst/>
            <a:rect l="l" t="t" r="r" b="b"/>
            <a:pathLst>
              <a:path w="756919" h="607907">
                <a:moveTo>
                  <a:pt x="0" y="0"/>
                </a:moveTo>
                <a:lnTo>
                  <a:pt x="756920" y="0"/>
                </a:lnTo>
                <a:lnTo>
                  <a:pt x="756920" y="607907"/>
                </a:lnTo>
                <a:lnTo>
                  <a:pt x="0" y="60790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17257"/>
            </a:stretch>
          </a:blipFill>
        </p:spPr>
      </p:sp>
      <p:sp>
        <p:nvSpPr>
          <p:cNvPr id="6" name="Freeform 6">
            <a:hlinkClick r:id="rId3" tooltip="https://forms.gle/vxPZ5y7tNNs6F4WN7"/>
          </p:cNvPr>
          <p:cNvSpPr/>
          <p:nvPr/>
        </p:nvSpPr>
        <p:spPr>
          <a:xfrm>
            <a:off x="884437" y="2430462"/>
            <a:ext cx="2926080" cy="2926080"/>
          </a:xfrm>
          <a:custGeom>
            <a:avLst/>
            <a:gdLst/>
            <a:ahLst/>
            <a:cxnLst/>
            <a:rect l="l" t="t" r="r" b="b"/>
            <a:pathLst>
              <a:path w="2926080" h="2926080">
                <a:moveTo>
                  <a:pt x="0" y="0"/>
                </a:moveTo>
                <a:lnTo>
                  <a:pt x="2926080" y="0"/>
                </a:lnTo>
                <a:lnTo>
                  <a:pt x="2926080" y="2926080"/>
                </a:lnTo>
                <a:lnTo>
                  <a:pt x="0" y="292608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7" name="Freeform 7"/>
          <p:cNvSpPr/>
          <p:nvPr/>
        </p:nvSpPr>
        <p:spPr>
          <a:xfrm rot="2397293" flipH="1">
            <a:off x="1708736" y="5743585"/>
            <a:ext cx="1686067" cy="476314"/>
          </a:xfrm>
          <a:custGeom>
            <a:avLst/>
            <a:gdLst/>
            <a:ahLst/>
            <a:cxnLst/>
            <a:rect l="l" t="t" r="r" b="b"/>
            <a:pathLst>
              <a:path w="1686067" h="476314">
                <a:moveTo>
                  <a:pt x="1686067" y="0"/>
                </a:moveTo>
                <a:lnTo>
                  <a:pt x="0" y="0"/>
                </a:lnTo>
                <a:lnTo>
                  <a:pt x="0" y="476314"/>
                </a:lnTo>
                <a:lnTo>
                  <a:pt x="1686067" y="476314"/>
                </a:lnTo>
                <a:lnTo>
                  <a:pt x="1686067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=""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8" name="TextBox 8"/>
          <p:cNvSpPr txBox="1"/>
          <p:nvPr/>
        </p:nvSpPr>
        <p:spPr>
          <a:xfrm>
            <a:off x="4648200" y="2514600"/>
            <a:ext cx="3967513" cy="27566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071"/>
              </a:lnSpc>
            </a:pPr>
            <a:r>
              <a:rPr lang="en-US" sz="2559" spc="15" dirty="0">
                <a:solidFill>
                  <a:srgbClr val="000000"/>
                </a:solidFill>
                <a:latin typeface="Arial"/>
                <a:cs typeface="Arial"/>
              </a:rPr>
              <a:t>La formation se </a:t>
            </a:r>
            <a:r>
              <a:rPr lang="en-US" sz="2559" spc="15" dirty="0" err="1">
                <a:solidFill>
                  <a:srgbClr val="000000"/>
                </a:solidFill>
                <a:latin typeface="Arial"/>
                <a:cs typeface="Arial"/>
              </a:rPr>
              <a:t>termine</a:t>
            </a:r>
            <a:r>
              <a:rPr lang="en-US" sz="2559" spc="15" dirty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pPr>
              <a:lnSpc>
                <a:spcPts val="3071"/>
              </a:lnSpc>
            </a:pPr>
            <a:r>
              <a:rPr lang="en-US" sz="2559" spc="1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</a:p>
          <a:p>
            <a:pPr>
              <a:lnSpc>
                <a:spcPts val="3071"/>
              </a:lnSpc>
            </a:pPr>
            <a:r>
              <a:rPr lang="en-US" sz="2559" spc="15" dirty="0">
                <a:solidFill>
                  <a:srgbClr val="000000"/>
                </a:solidFill>
                <a:latin typeface="Arial"/>
                <a:cs typeface="Arial"/>
              </a:rPr>
              <a:t>Nous </a:t>
            </a:r>
            <a:r>
              <a:rPr lang="en-US" sz="2559" spc="15" dirty="0" err="1">
                <a:solidFill>
                  <a:srgbClr val="000000"/>
                </a:solidFill>
                <a:latin typeface="Arial"/>
                <a:cs typeface="Arial"/>
              </a:rPr>
              <a:t>vous</a:t>
            </a:r>
            <a:r>
              <a:rPr lang="en-US" sz="2559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559" spc="15" dirty="0" err="1">
                <a:solidFill>
                  <a:srgbClr val="000000"/>
                </a:solidFill>
                <a:latin typeface="Arial"/>
                <a:cs typeface="Arial"/>
              </a:rPr>
              <a:t>remerciant</a:t>
            </a:r>
            <a:r>
              <a:rPr lang="en-US" sz="2559" spc="15" dirty="0">
                <a:solidFill>
                  <a:srgbClr val="000000"/>
                </a:solidFill>
                <a:latin typeface="Arial"/>
                <a:cs typeface="Arial"/>
              </a:rPr>
              <a:t> par </a:t>
            </a:r>
            <a:r>
              <a:rPr lang="en-US" sz="2559" spc="15" dirty="0" err="1">
                <a:solidFill>
                  <a:srgbClr val="000000"/>
                </a:solidFill>
                <a:latin typeface="Arial"/>
                <a:cs typeface="Arial"/>
              </a:rPr>
              <a:t>avance</a:t>
            </a:r>
            <a:r>
              <a:rPr lang="en-US" sz="2559" spc="15" dirty="0">
                <a:solidFill>
                  <a:srgbClr val="000000"/>
                </a:solidFill>
                <a:latin typeface="Arial"/>
                <a:cs typeface="Arial"/>
              </a:rPr>
              <a:t> de </a:t>
            </a:r>
            <a:r>
              <a:rPr lang="en-US" sz="2559" spc="15" dirty="0" err="1">
                <a:solidFill>
                  <a:srgbClr val="000000"/>
                </a:solidFill>
                <a:latin typeface="Arial"/>
                <a:cs typeface="Arial"/>
              </a:rPr>
              <a:t>partager</a:t>
            </a:r>
            <a:r>
              <a:rPr lang="en-US" sz="2559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559" spc="15" dirty="0" err="1">
                <a:solidFill>
                  <a:srgbClr val="000000"/>
                </a:solidFill>
                <a:latin typeface="Arial"/>
                <a:cs typeface="Arial"/>
              </a:rPr>
              <a:t>votre</a:t>
            </a:r>
            <a:r>
              <a:rPr lang="en-US" sz="2559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559" spc="15" dirty="0" err="1">
                <a:solidFill>
                  <a:srgbClr val="000000"/>
                </a:solidFill>
                <a:latin typeface="Arial"/>
                <a:cs typeface="Arial"/>
              </a:rPr>
              <a:t>avis</a:t>
            </a:r>
            <a:r>
              <a:rPr lang="en-US" sz="2559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559" spc="15" dirty="0" err="1">
                <a:solidFill>
                  <a:srgbClr val="000000"/>
                </a:solidFill>
                <a:latin typeface="Arial"/>
                <a:cs typeface="Arial"/>
              </a:rPr>
              <a:t>sur</a:t>
            </a:r>
            <a:r>
              <a:rPr lang="en-US" sz="2559" spc="15" dirty="0">
                <a:solidFill>
                  <a:srgbClr val="000000"/>
                </a:solidFill>
                <a:latin typeface="Arial"/>
                <a:cs typeface="Arial"/>
              </a:rPr>
              <a:t> la formation. </a:t>
            </a:r>
          </a:p>
          <a:p>
            <a:pPr>
              <a:lnSpc>
                <a:spcPts val="3071"/>
              </a:lnSpc>
            </a:pPr>
            <a:endParaRPr lang="en-US" sz="2559" spc="15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ts val="3071"/>
              </a:lnSpc>
            </a:pPr>
            <a:r>
              <a:rPr lang="en-US" sz="2559" spc="15" dirty="0">
                <a:solidFill>
                  <a:srgbClr val="000000"/>
                </a:solidFill>
                <a:latin typeface="Arial"/>
                <a:cs typeface="Arial"/>
              </a:rPr>
              <a:t>Merci </a:t>
            </a:r>
            <a:r>
              <a:rPr lang="en-US" sz="2559" spc="15" dirty="0" err="1">
                <a:solidFill>
                  <a:srgbClr val="000000"/>
                </a:solidFill>
                <a:latin typeface="Arial"/>
                <a:cs typeface="Arial"/>
              </a:rPr>
              <a:t>à</a:t>
            </a:r>
            <a:r>
              <a:rPr lang="en-US" sz="2559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559" spc="15" dirty="0" err="1">
                <a:solidFill>
                  <a:srgbClr val="000000"/>
                </a:solidFill>
                <a:latin typeface="Arial"/>
                <a:cs typeface="Arial"/>
              </a:rPr>
              <a:t>vous</a:t>
            </a:r>
            <a:r>
              <a:rPr lang="en-US" sz="2559" spc="15" dirty="0">
                <a:solidFill>
                  <a:srgbClr val="000000"/>
                </a:solidFill>
                <a:latin typeface="Arial"/>
                <a:cs typeface="Arial"/>
              </a:rPr>
              <a:t>,  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533400" y="407458"/>
            <a:ext cx="7743613" cy="45951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3583"/>
              </a:lnSpc>
            </a:pPr>
            <a:r>
              <a:rPr lang="en-US" sz="2986" spc="17" dirty="0">
                <a:solidFill>
                  <a:srgbClr val="DF172A"/>
                </a:solidFill>
                <a:latin typeface="Arial"/>
                <a:cs typeface="Arial"/>
              </a:rPr>
              <a:t>Formation en </a:t>
            </a:r>
            <a:r>
              <a:rPr lang="en-US" sz="2986" spc="17" dirty="0" err="1">
                <a:solidFill>
                  <a:srgbClr val="DF172A"/>
                </a:solidFill>
                <a:latin typeface="Arial"/>
                <a:cs typeface="Arial"/>
              </a:rPr>
              <a:t>éducation</a:t>
            </a:r>
            <a:r>
              <a:rPr lang="en-US" sz="2986" spc="17" dirty="0">
                <a:solidFill>
                  <a:srgbClr val="DF172A"/>
                </a:solidFill>
                <a:latin typeface="Arial"/>
                <a:cs typeface="Arial"/>
              </a:rPr>
              <a:t> </a:t>
            </a:r>
            <a:r>
              <a:rPr lang="en-US" sz="2986" spc="17" dirty="0" err="1">
                <a:solidFill>
                  <a:srgbClr val="DF172A"/>
                </a:solidFill>
                <a:latin typeface="Arial"/>
                <a:cs typeface="Arial"/>
              </a:rPr>
              <a:t>thérapeutique</a:t>
            </a:r>
            <a:r>
              <a:rPr lang="en-US" sz="2986" spc="17" dirty="0">
                <a:solidFill>
                  <a:srgbClr val="DF172A"/>
                </a:solidFill>
                <a:latin typeface="Arial"/>
                <a:cs typeface="Arial"/>
              </a:rPr>
              <a:t> 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8871374" y="1628881"/>
            <a:ext cx="357293" cy="3524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15"/>
              </a:lnSpc>
            </a:pPr>
            <a:r>
              <a:rPr lang="en-US" sz="2346" spc="14">
                <a:solidFill>
                  <a:srgbClr val="FFFFFF"/>
                </a:solidFill>
                <a:latin typeface="Open Sans Bold"/>
              </a:rPr>
              <a:t>3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277707" y="6863080"/>
            <a:ext cx="9172787" cy="18051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07"/>
              </a:lnSpc>
            </a:pPr>
            <a:r>
              <a:rPr lang="en-US" sz="1173" spc="7" dirty="0">
                <a:solidFill>
                  <a:srgbClr val="000000"/>
                </a:solidFill>
                <a:latin typeface="Open Sans"/>
              </a:rPr>
              <a:t>© C</a:t>
            </a:r>
            <a:r>
              <a:rPr lang="en-US" sz="1173" spc="7" dirty="0">
                <a:solidFill>
                  <a:srgbClr val="FF0000"/>
                </a:solidFill>
                <a:latin typeface="Open Sans"/>
              </a:rPr>
              <a:t>O</a:t>
            </a:r>
            <a:r>
              <a:rPr lang="en-US" sz="1173" spc="7" dirty="0">
                <a:solidFill>
                  <a:srgbClr val="000000"/>
                </a:solidFill>
                <a:latin typeface="Open Sans"/>
              </a:rPr>
              <a:t>MMENT DIRE, </a:t>
            </a:r>
            <a:r>
              <a:rPr lang="en-US" sz="1173" spc="7" dirty="0" smtClean="0">
                <a:solidFill>
                  <a:srgbClr val="000000"/>
                </a:solidFill>
                <a:latin typeface="Open Sans"/>
              </a:rPr>
              <a:t>2023</a:t>
            </a:r>
            <a:endParaRPr lang="en-US" sz="1173" spc="7" dirty="0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3581400" y="6096000"/>
            <a:ext cx="5641125" cy="43088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sz="1400" spc="5" dirty="0">
                <a:solidFill>
                  <a:srgbClr val="000000"/>
                </a:solidFill>
                <a:latin typeface="Arial"/>
                <a:cs typeface="Arial"/>
              </a:rPr>
              <a:t>Pour y </a:t>
            </a:r>
            <a:r>
              <a:rPr lang="en-US" sz="1400" spc="5" dirty="0" err="1">
                <a:solidFill>
                  <a:srgbClr val="000000"/>
                </a:solidFill>
                <a:latin typeface="Arial"/>
                <a:cs typeface="Arial"/>
              </a:rPr>
              <a:t>accéder</a:t>
            </a:r>
            <a:r>
              <a:rPr lang="en-US" sz="1400" spc="5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US" sz="1400" spc="5" dirty="0" err="1">
                <a:solidFill>
                  <a:srgbClr val="000000"/>
                </a:solidFill>
                <a:latin typeface="Arial"/>
                <a:cs typeface="Arial"/>
              </a:rPr>
              <a:t>il</a:t>
            </a:r>
            <a:r>
              <a:rPr lang="en-US" sz="1400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spc="5" dirty="0" err="1">
                <a:solidFill>
                  <a:srgbClr val="000000"/>
                </a:solidFill>
                <a:latin typeface="Arial"/>
                <a:cs typeface="Arial"/>
              </a:rPr>
              <a:t>vous</a:t>
            </a:r>
            <a:r>
              <a:rPr lang="en-US" sz="1400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spc="5" dirty="0" err="1">
                <a:solidFill>
                  <a:srgbClr val="000000"/>
                </a:solidFill>
                <a:latin typeface="Arial"/>
                <a:cs typeface="Arial"/>
              </a:rPr>
              <a:t>suffit</a:t>
            </a:r>
            <a:r>
              <a:rPr lang="en-US" sz="1400" spc="5" dirty="0">
                <a:solidFill>
                  <a:srgbClr val="000000"/>
                </a:solidFill>
                <a:latin typeface="Arial"/>
                <a:cs typeface="Arial"/>
              </a:rPr>
              <a:t> de </a:t>
            </a:r>
            <a:r>
              <a:rPr lang="en-US" sz="1400" spc="5" dirty="0" err="1">
                <a:solidFill>
                  <a:srgbClr val="000000"/>
                </a:solidFill>
                <a:latin typeface="Arial"/>
                <a:cs typeface="Arial"/>
              </a:rPr>
              <a:t>cliquer</a:t>
            </a:r>
            <a:r>
              <a:rPr lang="en-US" sz="1400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spc="5" dirty="0" err="1">
                <a:solidFill>
                  <a:srgbClr val="000000"/>
                </a:solidFill>
                <a:latin typeface="Arial"/>
                <a:cs typeface="Arial"/>
              </a:rPr>
              <a:t>ou</a:t>
            </a:r>
            <a:r>
              <a:rPr lang="en-US" sz="1400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spc="5" dirty="0" smtClean="0">
                <a:solidFill>
                  <a:srgbClr val="000000"/>
                </a:solidFill>
                <a:latin typeface="Arial"/>
                <a:cs typeface="Arial"/>
              </a:rPr>
              <a:t>flasher </a:t>
            </a:r>
            <a:r>
              <a:rPr lang="en-US" sz="1400" spc="5" dirty="0">
                <a:solidFill>
                  <a:srgbClr val="000000"/>
                </a:solidFill>
                <a:latin typeface="Arial"/>
                <a:cs typeface="Arial"/>
              </a:rPr>
              <a:t>(avec </a:t>
            </a:r>
            <a:r>
              <a:rPr lang="en-US" sz="1400" spc="5" dirty="0" err="1">
                <a:solidFill>
                  <a:srgbClr val="000000"/>
                </a:solidFill>
                <a:latin typeface="Arial"/>
                <a:cs typeface="Arial"/>
              </a:rPr>
              <a:t>l'appareil</a:t>
            </a:r>
            <a:r>
              <a:rPr lang="en-US" sz="1400" spc="5" dirty="0">
                <a:solidFill>
                  <a:srgbClr val="000000"/>
                </a:solidFill>
                <a:latin typeface="Arial"/>
                <a:cs typeface="Arial"/>
              </a:rPr>
              <a:t> photo de </a:t>
            </a:r>
            <a:r>
              <a:rPr lang="en-US" sz="1400" spc="5" dirty="0" err="1">
                <a:solidFill>
                  <a:srgbClr val="000000"/>
                </a:solidFill>
                <a:latin typeface="Arial"/>
                <a:cs typeface="Arial"/>
              </a:rPr>
              <a:t>votre</a:t>
            </a:r>
            <a:r>
              <a:rPr lang="en-US" sz="1400" spc="5" dirty="0">
                <a:solidFill>
                  <a:srgbClr val="000000"/>
                </a:solidFill>
                <a:latin typeface="Arial"/>
                <a:cs typeface="Arial"/>
              </a:rPr>
              <a:t> smartphone) le QR code </a:t>
            </a:r>
            <a:r>
              <a:rPr lang="en-US" sz="1400" spc="5" dirty="0" err="1">
                <a:solidFill>
                  <a:srgbClr val="000000"/>
                </a:solidFill>
                <a:latin typeface="Arial"/>
                <a:cs typeface="Arial"/>
              </a:rPr>
              <a:t>suivant</a:t>
            </a:r>
            <a:r>
              <a:rPr lang="en-US" sz="1400" spc="5" dirty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533400" y="990600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latin typeface="Arial"/>
                <a:cs typeface="Arial"/>
              </a:rPr>
              <a:t>Questionnaire d’auto-évaluation</a:t>
            </a:r>
            <a:endParaRPr lang="fr-FR" sz="2400" b="1" i="1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61</Words>
  <Application>Microsoft Macintosh PowerPoint</Application>
  <PresentationFormat>Personnalisé</PresentationFormat>
  <Paragraphs>10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Office Theme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QR_Code.pptx</dc:title>
  <cp:lastModifiedBy>Utilisateur de Microsoft Office</cp:lastModifiedBy>
  <cp:revision>8</cp:revision>
  <dcterms:created xsi:type="dcterms:W3CDTF">2006-08-16T00:00:00Z</dcterms:created>
  <dcterms:modified xsi:type="dcterms:W3CDTF">2023-08-14T16:29:27Z</dcterms:modified>
  <dc:identifier>DAFrUdAsaGo</dc:identifier>
</cp:coreProperties>
</file>