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3" r:id="rId2"/>
  </p:sldMasterIdLst>
  <p:notesMasterIdLst>
    <p:notesMasterId r:id="rId15"/>
  </p:notesMasterIdLst>
  <p:handoutMasterIdLst>
    <p:handoutMasterId r:id="rId16"/>
  </p:handoutMasterIdLst>
  <p:sldIdLst>
    <p:sldId id="377" r:id="rId3"/>
    <p:sldId id="314" r:id="rId4"/>
    <p:sldId id="368" r:id="rId5"/>
    <p:sldId id="378" r:id="rId6"/>
    <p:sldId id="287" r:id="rId7"/>
    <p:sldId id="381" r:id="rId8"/>
    <p:sldId id="289" r:id="rId9"/>
    <p:sldId id="359" r:id="rId10"/>
    <p:sldId id="329" r:id="rId11"/>
    <p:sldId id="380" r:id="rId12"/>
    <p:sldId id="383" r:id="rId13"/>
    <p:sldId id="379" r:id="rId1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3A71"/>
    <a:srgbClr val="CE7EA0"/>
    <a:srgbClr val="5FA4B8"/>
    <a:srgbClr val="BB5989"/>
    <a:srgbClr val="4DAFB0"/>
    <a:srgbClr val="CBF276"/>
    <a:srgbClr val="5288CE"/>
    <a:srgbClr val="4B86CE"/>
    <a:srgbClr val="5086CA"/>
    <a:srgbClr val="EAC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28" autoAdjust="0"/>
    <p:restoredTop sz="94764" autoAdjust="0"/>
  </p:normalViewPr>
  <p:slideViewPr>
    <p:cSldViewPr snapToGrid="0" snapToObjects="1">
      <p:cViewPr varScale="1">
        <p:scale>
          <a:sx n="160" d="100"/>
          <a:sy n="160" d="100"/>
        </p:scale>
        <p:origin x="99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6A00A-303C-AB49-8634-29FDB3C453E4}" type="datetimeFigureOut">
              <a:rPr lang="fr-FR" smtClean="0"/>
              <a:t>08/05/2022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B124A-76CD-B24F-B405-669FA8446F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676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A0387-0243-D847-800B-CEB5140C094F}" type="datetimeFigureOut">
              <a:rPr lang="fr-FR" smtClean="0"/>
              <a:t>08/05/2022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03217-0C02-E245-A3DE-636484D248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433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03217-0C02-E245-A3DE-636484D248B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06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03217-0C02-E245-A3DE-636484D248B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327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03217-0C02-E245-A3DE-636484D248B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08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03217-0C02-E245-A3DE-636484D248B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80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 userDrawn="1"/>
        </p:nvSpPr>
        <p:spPr>
          <a:xfrm>
            <a:off x="910166" y="2816933"/>
            <a:ext cx="7450667" cy="1288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all">
                <a:solidFill>
                  <a:schemeClr val="tx1"/>
                </a:solidFill>
                <a:latin typeface="Kyrial Display Pro Bold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  <a:latin typeface="Kyrial Display Pro SemiBold"/>
                <a:cs typeface="Kyrial Display Pro Semi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0285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>
            <a:spLocks noGrp="1"/>
          </p:cNvSpPr>
          <p:nvPr>
            <p:ph type="ctrTitle" hasCustomPrompt="1"/>
          </p:nvPr>
        </p:nvSpPr>
        <p:spPr>
          <a:xfrm>
            <a:off x="0" y="2864934"/>
            <a:ext cx="9194800" cy="1140877"/>
          </a:xfrm>
        </p:spPr>
        <p:txBody>
          <a:bodyPr>
            <a:noAutofit/>
          </a:bodyPr>
          <a:lstStyle>
            <a:lvl1pPr>
              <a:defRPr sz="6700" cap="all">
                <a:solidFill>
                  <a:srgbClr val="BB5989"/>
                </a:solidFill>
                <a:latin typeface="Kyrial Display Pro Bold"/>
              </a:defRPr>
            </a:lvl1pPr>
          </a:lstStyle>
          <a:p>
            <a:r>
              <a:rPr lang="fr-FR" dirty="0"/>
              <a:t>L’après cancer</a:t>
            </a:r>
          </a:p>
        </p:txBody>
      </p:sp>
    </p:spTree>
    <p:extLst>
      <p:ext uri="{BB962C8B-B14F-4D97-AF65-F5344CB8AC3E}">
        <p14:creationId xmlns:p14="http://schemas.microsoft.com/office/powerpoint/2010/main" val="2697022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0" y="1079305"/>
            <a:ext cx="9194800" cy="1140877"/>
          </a:xfrm>
        </p:spPr>
        <p:txBody>
          <a:bodyPr>
            <a:noAutofit/>
          </a:bodyPr>
          <a:lstStyle>
            <a:lvl1pPr>
              <a:defRPr sz="6700" cap="all">
                <a:solidFill>
                  <a:schemeClr val="tx1"/>
                </a:solidFill>
                <a:latin typeface="Kyrial Display Pro Bold"/>
              </a:defRPr>
            </a:lvl1pPr>
          </a:lstStyle>
          <a:p>
            <a:r>
              <a:rPr lang="fr-FR" dirty="0"/>
              <a:t>Le rétablissement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64" y="-342569"/>
            <a:ext cx="1828667" cy="18286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802" y="6068226"/>
            <a:ext cx="941465" cy="645252"/>
          </a:xfrm>
          <a:prstGeom prst="rect">
            <a:avLst/>
          </a:prstGeom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55256EE-09CC-A744-83AE-771DCF0697D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5400000">
            <a:off x="4710612" y="5641958"/>
            <a:ext cx="314239" cy="1828800"/>
          </a:xfrm>
          <a:prstGeom prst="rect">
            <a:avLst/>
          </a:prstGeom>
        </p:spPr>
        <p:txBody>
          <a:bodyPr vert="vert270" lIns="91440" tIns="45720" rIns="91440" bIns="45720" rtlCol="0" anchor="b" anchorCtr="0"/>
          <a:lstStyle>
            <a:lvl1pPr algn="ctr">
              <a:defRPr sz="800" cap="small">
                <a:solidFill>
                  <a:schemeClr val="tx1"/>
                </a:solidFill>
                <a:latin typeface="Futura Book"/>
              </a:defRPr>
            </a:lvl1pPr>
          </a:lstStyle>
          <a:p>
            <a:r>
              <a:rPr lang="fr-FR" dirty="0"/>
              <a:t>© Comment Dire – 2022</a:t>
            </a:r>
          </a:p>
        </p:txBody>
      </p:sp>
    </p:spTree>
    <p:extLst>
      <p:ext uri="{BB962C8B-B14F-4D97-AF65-F5344CB8AC3E}">
        <p14:creationId xmlns:p14="http://schemas.microsoft.com/office/powerpoint/2010/main" val="199529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682625"/>
            <a:ext cx="7772400" cy="1470025"/>
          </a:xfrm>
        </p:spPr>
        <p:txBody>
          <a:bodyPr lIns="0" tIns="0" rIns="0" bIns="0">
            <a:noAutofit/>
          </a:bodyPr>
          <a:lstStyle>
            <a:lvl1pPr algn="l">
              <a:lnSpc>
                <a:spcPct val="90000"/>
              </a:lnSpc>
              <a:defRPr sz="5500" cap="all">
                <a:solidFill>
                  <a:srgbClr val="BB5989"/>
                </a:solidFill>
                <a:latin typeface="Kyrial Display Pro Bold"/>
              </a:defRPr>
            </a:lvl1pPr>
          </a:lstStyle>
          <a:p>
            <a:r>
              <a:rPr lang="fr-FR" dirty="0"/>
              <a:t>Cliquez et </a:t>
            </a:r>
            <a:br>
              <a:rPr lang="fr-FR" dirty="0"/>
            </a:br>
            <a:r>
              <a:rPr lang="fr-FR" dirty="0"/>
              <a:t>modifiez le titre</a:t>
            </a: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8583083" y="2016575"/>
            <a:ext cx="587941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2"/>
          <p:cNvSpPr>
            <a:spLocks noGrp="1"/>
          </p:cNvSpPr>
          <p:nvPr>
            <p:ph idx="13" hasCustomPrompt="1"/>
          </p:nvPr>
        </p:nvSpPr>
        <p:spPr>
          <a:xfrm>
            <a:off x="685800" y="2402417"/>
            <a:ext cx="8001000" cy="529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3500">
                <a:latin typeface="Kyrial Display Pro SemiBold"/>
                <a:cs typeface="Kyrial Display Pro SemiBold"/>
              </a:defRPr>
            </a:lvl1pPr>
          </a:lstStyle>
          <a:p>
            <a:pPr lvl="0"/>
            <a:r>
              <a:rPr lang="fr-FR" dirty="0"/>
              <a:t>SOUS-TITRE 01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583083" y="1749348"/>
            <a:ext cx="587940" cy="235478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Kyrial Display Pro Regular"/>
                <a:cs typeface="Kyrial Display Pro Regular"/>
              </a:defRPr>
            </a:lvl1pPr>
          </a:lstStyle>
          <a:p>
            <a:fld id="{5585DF65-D339-B54D-9E10-65E17112D19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"/>
          <p:cNvSpPr>
            <a:spLocks noGrp="1"/>
          </p:cNvSpPr>
          <p:nvPr>
            <p:ph idx="1"/>
          </p:nvPr>
        </p:nvSpPr>
        <p:spPr>
          <a:xfrm>
            <a:off x="685800" y="3926417"/>
            <a:ext cx="8001000" cy="13897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200">
                <a:latin typeface="Kyrial Display Pro Regular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Espace réservé du texte 2"/>
          <p:cNvSpPr>
            <a:spLocks noGrp="1"/>
          </p:cNvSpPr>
          <p:nvPr>
            <p:ph idx="14" hasCustomPrompt="1"/>
          </p:nvPr>
        </p:nvSpPr>
        <p:spPr>
          <a:xfrm>
            <a:off x="685800" y="3122083"/>
            <a:ext cx="8001000" cy="529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3200">
                <a:solidFill>
                  <a:srgbClr val="BB5989"/>
                </a:solidFill>
                <a:latin typeface="Kyrial Display Pro SemiBold"/>
                <a:cs typeface="Kyrial Display Pro SemiBold"/>
              </a:defRPr>
            </a:lvl1pPr>
          </a:lstStyle>
          <a:p>
            <a:pPr lvl="0"/>
            <a:r>
              <a:rPr lang="fr-FR" dirty="0"/>
              <a:t>sous-titre 02</a:t>
            </a:r>
          </a:p>
        </p:txBody>
      </p:sp>
      <p:sp>
        <p:nvSpPr>
          <p:cNvPr id="13" name="Espace réservé du texte 2"/>
          <p:cNvSpPr>
            <a:spLocks noGrp="1"/>
          </p:cNvSpPr>
          <p:nvPr>
            <p:ph idx="15" hasCustomPrompt="1"/>
          </p:nvPr>
        </p:nvSpPr>
        <p:spPr>
          <a:xfrm>
            <a:off x="685800" y="5884333"/>
            <a:ext cx="7336367" cy="762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eaLnBrk="1" hangingPunct="1">
              <a:spcBef>
                <a:spcPct val="50000"/>
              </a:spcBef>
              <a:defRPr sz="900">
                <a:latin typeface="Kyrial Display Pro Light"/>
                <a:cs typeface="Kyrial Display Pro Light"/>
              </a:defRPr>
            </a:lvl1pPr>
          </a:lstStyle>
          <a:p>
            <a:pPr lvl="0"/>
            <a:r>
              <a:rPr lang="fr-FR" dirty="0"/>
              <a:t>C. </a:t>
            </a:r>
            <a:r>
              <a:rPr lang="fr-FR" dirty="0" err="1"/>
              <a:t>Tourette-Turgis</a:t>
            </a:r>
            <a:r>
              <a:rPr lang="fr-FR" dirty="0"/>
              <a:t> (1996). Le counseling. Ed. PUF, Coll. Que Sais-je ?, p. 61</a:t>
            </a:r>
          </a:p>
        </p:txBody>
      </p:sp>
    </p:spTree>
    <p:extLst>
      <p:ext uri="{BB962C8B-B14F-4D97-AF65-F5344CB8AC3E}">
        <p14:creationId xmlns:p14="http://schemas.microsoft.com/office/powerpoint/2010/main" val="344570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0" y="1079305"/>
            <a:ext cx="9194800" cy="1140877"/>
          </a:xfrm>
        </p:spPr>
        <p:txBody>
          <a:bodyPr>
            <a:noAutofit/>
          </a:bodyPr>
          <a:lstStyle>
            <a:lvl1pPr>
              <a:defRPr sz="6700" cap="all">
                <a:solidFill>
                  <a:schemeClr val="tx1"/>
                </a:solidFill>
                <a:latin typeface="Kyrial Display Pro Bold"/>
              </a:defRPr>
            </a:lvl1pPr>
          </a:lstStyle>
          <a:p>
            <a:r>
              <a:rPr lang="fr-FR" dirty="0"/>
              <a:t>Le rétablissement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64" y="-342569"/>
            <a:ext cx="1828667" cy="18286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64" y="6074029"/>
            <a:ext cx="932998" cy="639449"/>
          </a:xfrm>
          <a:prstGeom prst="rect">
            <a:avLst/>
          </a:prstGeom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55256EE-09CC-A744-83AE-771DCF0697D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5400000">
            <a:off x="4710612" y="5641958"/>
            <a:ext cx="314239" cy="1828800"/>
          </a:xfrm>
          <a:prstGeom prst="rect">
            <a:avLst/>
          </a:prstGeom>
        </p:spPr>
        <p:txBody>
          <a:bodyPr vert="vert270" lIns="91440" tIns="45720" rIns="91440" bIns="45720" rtlCol="0" anchor="b" anchorCtr="0"/>
          <a:lstStyle>
            <a:lvl1pPr algn="ctr">
              <a:defRPr sz="800" cap="small">
                <a:solidFill>
                  <a:schemeClr val="tx1"/>
                </a:solidFill>
                <a:latin typeface="Futura Book"/>
              </a:defRPr>
            </a:lvl1pPr>
          </a:lstStyle>
          <a:p>
            <a:r>
              <a:rPr lang="fr-FR" dirty="0"/>
              <a:t>© Comment Dire – 2022</a:t>
            </a:r>
          </a:p>
        </p:txBody>
      </p:sp>
    </p:spTree>
    <p:extLst>
      <p:ext uri="{BB962C8B-B14F-4D97-AF65-F5344CB8AC3E}">
        <p14:creationId xmlns:p14="http://schemas.microsoft.com/office/powerpoint/2010/main" val="491885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>
            <a:spLocks noGrp="1"/>
          </p:cNvSpPr>
          <p:nvPr>
            <p:ph type="ctrTitle" hasCustomPrompt="1"/>
          </p:nvPr>
        </p:nvSpPr>
        <p:spPr>
          <a:xfrm>
            <a:off x="0" y="2864934"/>
            <a:ext cx="9194800" cy="1140877"/>
          </a:xfrm>
        </p:spPr>
        <p:txBody>
          <a:bodyPr>
            <a:noAutofit/>
          </a:bodyPr>
          <a:lstStyle>
            <a:lvl1pPr>
              <a:defRPr sz="6700" cap="all">
                <a:solidFill>
                  <a:srgbClr val="BB5989"/>
                </a:solidFill>
                <a:latin typeface="Kyrial Display Pro Bold"/>
              </a:defRPr>
            </a:lvl1pPr>
          </a:lstStyle>
          <a:p>
            <a:r>
              <a:rPr lang="fr-FR" dirty="0"/>
              <a:t>L’après cancer</a:t>
            </a:r>
          </a:p>
        </p:txBody>
      </p:sp>
    </p:spTree>
    <p:extLst>
      <p:ext uri="{BB962C8B-B14F-4D97-AF65-F5344CB8AC3E}">
        <p14:creationId xmlns:p14="http://schemas.microsoft.com/office/powerpoint/2010/main" val="313213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3333"/>
            <a:ext cx="8229600" cy="4432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712986" y="5316178"/>
            <a:ext cx="314239" cy="1541822"/>
          </a:xfrm>
          <a:prstGeom prst="rect">
            <a:avLst/>
          </a:prstGeom>
        </p:spPr>
        <p:txBody>
          <a:bodyPr vert="vert270" lIns="91440" tIns="45720" rIns="91440" bIns="45720" rtlCol="0" anchor="b" anchorCtr="0"/>
          <a:lstStyle>
            <a:lvl1pPr algn="ctr">
              <a:defRPr sz="800" cap="small">
                <a:solidFill>
                  <a:schemeClr val="tx1"/>
                </a:solidFill>
                <a:latin typeface="Futura Book"/>
              </a:defRPr>
            </a:lvl1pPr>
          </a:lstStyle>
          <a:p>
            <a:r>
              <a:rPr lang="fr-FR" dirty="0"/>
              <a:t>© Comment Dire - 2020</a:t>
            </a:r>
          </a:p>
        </p:txBody>
      </p:sp>
    </p:spTree>
    <p:extLst>
      <p:ext uri="{BB962C8B-B14F-4D97-AF65-F5344CB8AC3E}">
        <p14:creationId xmlns:p14="http://schemas.microsoft.com/office/powerpoint/2010/main" val="128458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2" r:id="rId2"/>
    <p:sldLayoutId id="214748367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01122" y="1235075"/>
            <a:ext cx="568984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5DF65-D339-B54D-9E10-65E17112D1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89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0" r:id="rId2"/>
    <p:sldLayoutId id="2147483672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Relationship Id="rId9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tiff"/><Relationship Id="rId11" Type="http://schemas.openxmlformats.org/officeDocument/2006/relationships/image" Target="../media/image20.tiff"/><Relationship Id="rId5" Type="http://schemas.openxmlformats.org/officeDocument/2006/relationships/image" Target="../media/image14.tiff"/><Relationship Id="rId10" Type="http://schemas.openxmlformats.org/officeDocument/2006/relationships/image" Target="../media/image19.tiff"/><Relationship Id="rId4" Type="http://schemas.openxmlformats.org/officeDocument/2006/relationships/image" Target="../media/image13.tiff"/><Relationship Id="rId9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F269D77-EB5C-4B43-9941-D072C636F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06" y="5164"/>
            <a:ext cx="1901536" cy="688556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CA28D23-E833-314B-AD2F-530C22D1F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576" y="5693882"/>
            <a:ext cx="1791380" cy="122776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C8869FD-F178-B34B-AB35-A6393000D467}"/>
              </a:ext>
            </a:extLst>
          </p:cNvPr>
          <p:cNvSpPr txBox="1"/>
          <p:nvPr/>
        </p:nvSpPr>
        <p:spPr>
          <a:xfrm>
            <a:off x="2122280" y="1252976"/>
            <a:ext cx="5362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4DAF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CANCER</a:t>
            </a:r>
          </a:p>
          <a:p>
            <a:r>
              <a:rPr lang="fr-FR" sz="3600">
                <a:solidFill>
                  <a:srgbClr val="4DAF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Chiffres &amp; </a:t>
            </a:r>
            <a:r>
              <a:rPr lang="fr-FR" sz="3600" dirty="0">
                <a:solidFill>
                  <a:srgbClr val="4DAF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3600">
                <a:solidFill>
                  <a:srgbClr val="4DAF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mpact</a:t>
            </a:r>
            <a:endParaRPr lang="fr-FR" sz="3600" dirty="0">
              <a:solidFill>
                <a:srgbClr val="4DAF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BF0F547-DE33-774E-9652-13F712DE5109}"/>
              </a:ext>
            </a:extLst>
          </p:cNvPr>
          <p:cNvSpPr txBox="1"/>
          <p:nvPr/>
        </p:nvSpPr>
        <p:spPr>
          <a:xfrm>
            <a:off x="2201793" y="3204125"/>
            <a:ext cx="53626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AF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 Catherine Tourette-</a:t>
            </a:r>
            <a:r>
              <a:rPr lang="fr-FR" sz="2000" b="1" dirty="0" err="1">
                <a:solidFill>
                  <a:srgbClr val="4DAF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Turgis</a:t>
            </a:r>
            <a:br>
              <a:rPr lang="fr-FR" sz="2000" i="1" dirty="0">
                <a:solidFill>
                  <a:srgbClr val="4DAFB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i="1" dirty="0">
                <a:solidFill>
                  <a:srgbClr val="4DAF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Fondatrice et directrice de l’Université des Patients – Sorbonne Université. </a:t>
            </a:r>
            <a:br>
              <a:rPr lang="fr-FR" sz="1600" i="1" dirty="0">
                <a:solidFill>
                  <a:srgbClr val="4DAFB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i="1" dirty="0">
                <a:solidFill>
                  <a:srgbClr val="4DAF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Titulaire de la Chaire compétences et vulnérabilités</a:t>
            </a:r>
          </a:p>
        </p:txBody>
      </p:sp>
    </p:spTree>
    <p:extLst>
      <p:ext uri="{BB962C8B-B14F-4D97-AF65-F5344CB8AC3E}">
        <p14:creationId xmlns:p14="http://schemas.microsoft.com/office/powerpoint/2010/main" val="373248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63B65DF5-3699-EE43-8D9D-CBDBE9C37C7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829761" y="4412177"/>
            <a:ext cx="314239" cy="1503593"/>
          </a:xfrm>
          <a:prstGeom prst="rect">
            <a:avLst/>
          </a:prstGeom>
        </p:spPr>
        <p:txBody>
          <a:bodyPr vert="vert270" lIns="91440" tIns="45720" rIns="91440" bIns="45720" rtlCol="0" anchor="b" anchorCtr="0"/>
          <a:lstStyle>
            <a:lvl1pPr algn="ctr">
              <a:defRPr sz="800" cap="small">
                <a:solidFill>
                  <a:schemeClr val="tx1"/>
                </a:solidFill>
                <a:latin typeface="Futura Book"/>
              </a:defRPr>
            </a:lvl1pPr>
          </a:lstStyle>
          <a:p>
            <a:r>
              <a:rPr lang="fr-FR" dirty="0"/>
              <a:t>© Comment Dire – 2022</a:t>
            </a:r>
          </a:p>
        </p:txBody>
      </p: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9E3E77C9-C640-A74C-A5E5-DA90EECECA3A}"/>
              </a:ext>
            </a:extLst>
          </p:cNvPr>
          <p:cNvSpPr/>
          <p:nvPr/>
        </p:nvSpPr>
        <p:spPr>
          <a:xfrm rot="19326882">
            <a:off x="-117602" y="335839"/>
            <a:ext cx="2157661" cy="1116593"/>
          </a:xfrm>
          <a:prstGeom prst="roundRect">
            <a:avLst>
              <a:gd name="adj" fmla="val 10000"/>
            </a:avLst>
          </a:prstGeom>
          <a:solidFill>
            <a:srgbClr val="5FA4B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Rectangle à coins arrondis 18">
            <a:extLst>
              <a:ext uri="{FF2B5EF4-FFF2-40B4-BE49-F238E27FC236}">
                <a16:creationId xmlns:a16="http://schemas.microsoft.com/office/drawing/2014/main" id="{E3EE3C19-FFCD-2048-A890-28F88F48A4B3}"/>
              </a:ext>
            </a:extLst>
          </p:cNvPr>
          <p:cNvSpPr/>
          <p:nvPr/>
        </p:nvSpPr>
        <p:spPr>
          <a:xfrm>
            <a:off x="157163" y="453023"/>
            <a:ext cx="1661494" cy="817474"/>
          </a:xfrm>
          <a:prstGeom prst="roundRect">
            <a:avLst>
              <a:gd name="adj" fmla="val 10000"/>
            </a:avLst>
          </a:prstGeom>
          <a:ln>
            <a:solidFill>
              <a:srgbClr val="5FA4B8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DB07FD6-FD1F-D34C-8065-7260293E0E34}"/>
              </a:ext>
            </a:extLst>
          </p:cNvPr>
          <p:cNvSpPr txBox="1"/>
          <p:nvPr/>
        </p:nvSpPr>
        <p:spPr>
          <a:xfrm>
            <a:off x="141244" y="644648"/>
            <a:ext cx="1639968" cy="4989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1" algn="ctr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sz="1400" b="1" dirty="0">
                <a:solidFill>
                  <a:schemeClr val="tx1"/>
                </a:solidFill>
              </a:rPr>
              <a:t>La littérature scientifique</a:t>
            </a:r>
            <a:endParaRPr lang="fr-FR" sz="1400" b="0" kern="1200" dirty="0">
              <a:solidFill>
                <a:schemeClr val="tx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7C62EB1-05B1-E64C-82EB-00C230C14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02" y="2118015"/>
            <a:ext cx="3454034" cy="458832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3B6377A-3407-F041-B10F-280C66B32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2" y="2454637"/>
            <a:ext cx="2963347" cy="39150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E73AF21-AA54-4C4E-AC67-A48FEF57DD2A}"/>
              </a:ext>
            </a:extLst>
          </p:cNvPr>
          <p:cNvSpPr txBox="1"/>
          <p:nvPr/>
        </p:nvSpPr>
        <p:spPr>
          <a:xfrm rot="20135830">
            <a:off x="4393386" y="203802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13A71"/>
                </a:solidFill>
              </a:rPr>
              <a:t>2013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0AA6BF-27AE-FD4B-8F0A-B1EBF1DC2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828" y="2454637"/>
            <a:ext cx="2782572" cy="414944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2DF6053-242B-2D45-8B68-71233D349820}"/>
              </a:ext>
            </a:extLst>
          </p:cNvPr>
          <p:cNvSpPr txBox="1"/>
          <p:nvPr/>
        </p:nvSpPr>
        <p:spPr>
          <a:xfrm rot="20135830">
            <a:off x="7129585" y="2046961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13A71"/>
                </a:solidFill>
              </a:rPr>
              <a:t>2017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736CACF-8327-1344-BD0A-2D93EEBF4282}"/>
              </a:ext>
            </a:extLst>
          </p:cNvPr>
          <p:cNvSpPr txBox="1"/>
          <p:nvPr/>
        </p:nvSpPr>
        <p:spPr>
          <a:xfrm rot="20135830">
            <a:off x="1324702" y="2046961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13A71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3507442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 txBox="1">
            <a:spLocks/>
          </p:cNvSpPr>
          <p:nvPr/>
        </p:nvSpPr>
        <p:spPr>
          <a:xfrm>
            <a:off x="457200" y="3606545"/>
            <a:ext cx="8229600" cy="1042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3400" kern="1200" cap="all">
                <a:solidFill>
                  <a:schemeClr val="tx1"/>
                </a:solidFill>
                <a:latin typeface="Kyrial Display Pro Bold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fr-FR" dirty="0">
                <a:solidFill>
                  <a:srgbClr val="BB5989"/>
                </a:solidFill>
              </a:rPr>
            </a:br>
            <a:endParaRPr lang="fr-FR" dirty="0">
              <a:solidFill>
                <a:srgbClr val="BB5989"/>
              </a:solidFill>
            </a:endParaRP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F6C1332-2E45-BB48-AF37-BDAC79A751A8}"/>
              </a:ext>
            </a:extLst>
          </p:cNvPr>
          <p:cNvSpPr txBox="1">
            <a:spLocks/>
          </p:cNvSpPr>
          <p:nvPr/>
        </p:nvSpPr>
        <p:spPr>
          <a:xfrm>
            <a:off x="8773611" y="4772168"/>
            <a:ext cx="370390" cy="1541822"/>
          </a:xfrm>
          <a:prstGeom prst="rect">
            <a:avLst/>
          </a:prstGeom>
          <a:solidFill>
            <a:schemeClr val="bg1"/>
          </a:solidFill>
        </p:spPr>
        <p:txBody>
          <a:bodyPr vert="vert270" lIns="91440" tIns="45720" rIns="91440" bIns="45720" rtlCol="0" anchor="b" anchorCtr="0"/>
          <a:lstStyle>
            <a:defPPr>
              <a:defRPr lang="fr-FR"/>
            </a:defPPr>
            <a:lvl1pPr marL="0" algn="ctr" defTabSz="457200" rtl="0" eaLnBrk="1" latinLnBrk="0" hangingPunct="1">
              <a:defRPr sz="800" kern="1200" cap="small">
                <a:solidFill>
                  <a:schemeClr val="tx1"/>
                </a:solidFill>
                <a:latin typeface="Futura Book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© Comment Dire - 2022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0BF787-53B2-A14C-B9BF-CC2456384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65" y="-157612"/>
            <a:ext cx="8930872" cy="77126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2AEDE66-95F5-3A41-A659-D0572BA11C8A}"/>
              </a:ext>
            </a:extLst>
          </p:cNvPr>
          <p:cNvSpPr txBox="1"/>
          <p:nvPr/>
        </p:nvSpPr>
        <p:spPr>
          <a:xfrm>
            <a:off x="1350264" y="1496389"/>
            <a:ext cx="6638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C13A71"/>
                </a:solidFill>
              </a:rPr>
              <a:t>LE CANCER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0592EB0-13E3-AD4F-8ED1-99C2592CF252}"/>
              </a:ext>
            </a:extLst>
          </p:cNvPr>
          <p:cNvSpPr txBox="1"/>
          <p:nvPr/>
        </p:nvSpPr>
        <p:spPr>
          <a:xfrm>
            <a:off x="1443645" y="3671106"/>
            <a:ext cx="6638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le nouveau plan cancer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DAD5787-9E5A-4D40-BA51-C8537C744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861" y="6187591"/>
            <a:ext cx="806656" cy="55285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611858-7F2C-4940-9450-7D1030F1608B}"/>
              </a:ext>
            </a:extLst>
          </p:cNvPr>
          <p:cNvSpPr txBox="1"/>
          <p:nvPr/>
        </p:nvSpPr>
        <p:spPr>
          <a:xfrm>
            <a:off x="7542276" y="-183242"/>
            <a:ext cx="89306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4DAFB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3441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6FCF3-DFDA-9849-B0A8-016798E8882A}"/>
              </a:ext>
            </a:extLst>
          </p:cNvPr>
          <p:cNvSpPr/>
          <p:nvPr/>
        </p:nvSpPr>
        <p:spPr>
          <a:xfrm>
            <a:off x="2903472" y="391117"/>
            <a:ext cx="5411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cap="all" dirty="0">
                <a:solidFill>
                  <a:srgbClr val="C13A71"/>
                </a:solidFill>
              </a:rPr>
              <a:t>Nouveau plan cancer </a:t>
            </a:r>
            <a:r>
              <a:rPr lang="fr-FR" sz="2400" dirty="0">
                <a:solidFill>
                  <a:srgbClr val="C13A71"/>
                </a:solidFill>
              </a:rPr>
              <a:t>2021-2030…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35D53A0-23B7-0447-BCBA-AF88E7682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483" y="1750760"/>
            <a:ext cx="4927600" cy="76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01BB27-B529-3A4F-AD95-C1DF9B0A8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283" y="2400957"/>
            <a:ext cx="4902200" cy="660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A66B8A9-3D99-864F-9E6B-971598544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283" y="3074263"/>
            <a:ext cx="4826000" cy="6477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63D14E-02EC-B247-98BA-B53293F79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783" y="3711554"/>
            <a:ext cx="4775200" cy="5969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C36D33-6FEC-F54C-B19B-731EDD71F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183" y="4315222"/>
            <a:ext cx="4800600" cy="1879600"/>
          </a:xfrm>
          <a:prstGeom prst="rect">
            <a:avLst/>
          </a:prstGeom>
        </p:spPr>
      </p:pic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63B65DF5-3699-EE43-8D9D-CBDBE9C37C7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829761" y="4412177"/>
            <a:ext cx="314239" cy="1503593"/>
          </a:xfrm>
          <a:prstGeom prst="rect">
            <a:avLst/>
          </a:prstGeom>
        </p:spPr>
        <p:txBody>
          <a:bodyPr vert="vert270" lIns="91440" tIns="45720" rIns="91440" bIns="45720" rtlCol="0" anchor="b" anchorCtr="0"/>
          <a:lstStyle>
            <a:lvl1pPr algn="ctr">
              <a:defRPr sz="800" cap="small">
                <a:solidFill>
                  <a:schemeClr val="tx1"/>
                </a:solidFill>
                <a:latin typeface="Futura Book"/>
              </a:defRPr>
            </a:lvl1pPr>
          </a:lstStyle>
          <a:p>
            <a:r>
              <a:rPr lang="fr-FR" dirty="0"/>
              <a:t>© Comment Dire – 2021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02B1C6-BB3F-924D-8841-58C6EE12D8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5140" y="1063673"/>
            <a:ext cx="2066664" cy="289817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93DD1D8-775E-0647-A818-522EADA614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6720" y="2763559"/>
            <a:ext cx="2099541" cy="308979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9E3E77C9-C640-A74C-A5E5-DA90EECECA3A}"/>
              </a:ext>
            </a:extLst>
          </p:cNvPr>
          <p:cNvSpPr/>
          <p:nvPr/>
        </p:nvSpPr>
        <p:spPr>
          <a:xfrm rot="19326882">
            <a:off x="-117602" y="335839"/>
            <a:ext cx="2157661" cy="1116593"/>
          </a:xfrm>
          <a:prstGeom prst="roundRect">
            <a:avLst>
              <a:gd name="adj" fmla="val 10000"/>
            </a:avLst>
          </a:prstGeom>
          <a:solidFill>
            <a:srgbClr val="5FA4B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Rectangle à coins arrondis 18">
            <a:extLst>
              <a:ext uri="{FF2B5EF4-FFF2-40B4-BE49-F238E27FC236}">
                <a16:creationId xmlns:a16="http://schemas.microsoft.com/office/drawing/2014/main" id="{E3EE3C19-FFCD-2048-A890-28F88F48A4B3}"/>
              </a:ext>
            </a:extLst>
          </p:cNvPr>
          <p:cNvSpPr/>
          <p:nvPr/>
        </p:nvSpPr>
        <p:spPr>
          <a:xfrm>
            <a:off x="157163" y="453023"/>
            <a:ext cx="1661494" cy="817474"/>
          </a:xfrm>
          <a:prstGeom prst="roundRect">
            <a:avLst>
              <a:gd name="adj" fmla="val 10000"/>
            </a:avLst>
          </a:prstGeom>
          <a:ln>
            <a:solidFill>
              <a:srgbClr val="5FA4B8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DB07FD6-FD1F-D34C-8065-7260293E0E34}"/>
              </a:ext>
            </a:extLst>
          </p:cNvPr>
          <p:cNvSpPr txBox="1"/>
          <p:nvPr/>
        </p:nvSpPr>
        <p:spPr>
          <a:xfrm>
            <a:off x="344346" y="659267"/>
            <a:ext cx="1214488" cy="4989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1" algn="ctr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sz="1400" b="1" kern="1200" dirty="0">
                <a:solidFill>
                  <a:schemeClr val="tx1"/>
                </a:solidFill>
              </a:rPr>
              <a:t>Plan cancer</a:t>
            </a:r>
            <a:endParaRPr lang="fr-FR" sz="1400" b="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54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 txBox="1">
            <a:spLocks/>
          </p:cNvSpPr>
          <p:nvPr/>
        </p:nvSpPr>
        <p:spPr>
          <a:xfrm>
            <a:off x="457200" y="3606545"/>
            <a:ext cx="8229600" cy="1042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3400" kern="1200" cap="all">
                <a:solidFill>
                  <a:schemeClr val="tx1"/>
                </a:solidFill>
                <a:latin typeface="Kyrial Display Pro Bold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fr-FR" dirty="0">
                <a:solidFill>
                  <a:srgbClr val="BB5989"/>
                </a:solidFill>
              </a:rPr>
            </a:br>
            <a:endParaRPr lang="fr-FR" dirty="0">
              <a:solidFill>
                <a:srgbClr val="BB5989"/>
              </a:solidFill>
            </a:endParaRP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F6C1332-2E45-BB48-AF37-BDAC79A751A8}"/>
              </a:ext>
            </a:extLst>
          </p:cNvPr>
          <p:cNvSpPr txBox="1">
            <a:spLocks/>
          </p:cNvSpPr>
          <p:nvPr/>
        </p:nvSpPr>
        <p:spPr>
          <a:xfrm>
            <a:off x="8773611" y="4772168"/>
            <a:ext cx="370390" cy="1541822"/>
          </a:xfrm>
          <a:prstGeom prst="rect">
            <a:avLst/>
          </a:prstGeom>
          <a:solidFill>
            <a:schemeClr val="bg1"/>
          </a:solidFill>
        </p:spPr>
        <p:txBody>
          <a:bodyPr vert="vert270" lIns="91440" tIns="45720" rIns="91440" bIns="45720" rtlCol="0" anchor="b" anchorCtr="0"/>
          <a:lstStyle>
            <a:defPPr>
              <a:defRPr lang="fr-FR"/>
            </a:defPPr>
            <a:lvl1pPr marL="0" algn="ctr" defTabSz="457200" rtl="0" eaLnBrk="1" latinLnBrk="0" hangingPunct="1">
              <a:defRPr sz="800" kern="1200" cap="small">
                <a:solidFill>
                  <a:schemeClr val="tx1"/>
                </a:solidFill>
                <a:latin typeface="Futura Book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© Comment Dire - 2022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0BF787-53B2-A14C-B9BF-CC2456384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65" y="-157612"/>
            <a:ext cx="8930872" cy="77126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2AEDE66-95F5-3A41-A659-D0572BA11C8A}"/>
              </a:ext>
            </a:extLst>
          </p:cNvPr>
          <p:cNvSpPr txBox="1"/>
          <p:nvPr/>
        </p:nvSpPr>
        <p:spPr>
          <a:xfrm>
            <a:off x="1350264" y="1496389"/>
            <a:ext cx="6638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C13A71"/>
                </a:solidFill>
              </a:rPr>
              <a:t>LE CANCER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0592EB0-13E3-AD4F-8ED1-99C2592CF252}"/>
              </a:ext>
            </a:extLst>
          </p:cNvPr>
          <p:cNvSpPr txBox="1"/>
          <p:nvPr/>
        </p:nvSpPr>
        <p:spPr>
          <a:xfrm>
            <a:off x="1434818" y="2940642"/>
            <a:ext cx="6638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les chiffres </a:t>
            </a:r>
          </a:p>
          <a:p>
            <a:r>
              <a:rPr lang="fr-FR" sz="5400" dirty="0">
                <a:solidFill>
                  <a:schemeClr val="bg1"/>
                </a:solidFill>
              </a:rPr>
              <a:t>l’impact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DAD5787-9E5A-4D40-BA51-C8537C744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861" y="6187591"/>
            <a:ext cx="806656" cy="55285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611858-7F2C-4940-9450-7D1030F1608B}"/>
              </a:ext>
            </a:extLst>
          </p:cNvPr>
          <p:cNvSpPr txBox="1"/>
          <p:nvPr/>
        </p:nvSpPr>
        <p:spPr>
          <a:xfrm>
            <a:off x="7542276" y="-183242"/>
            <a:ext cx="89306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4DAFB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96293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893726F2-D2DB-3C40-AE07-F8ED77347973}"/>
              </a:ext>
            </a:extLst>
          </p:cNvPr>
          <p:cNvSpPr txBox="1"/>
          <p:nvPr/>
        </p:nvSpPr>
        <p:spPr>
          <a:xfrm>
            <a:off x="5631142" y="3430394"/>
            <a:ext cx="25018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venir Next Regular"/>
                <a:cs typeface="Avenir Next Regular"/>
              </a:rPr>
              <a:t>Fatigue et manque d’énergie</a:t>
            </a:r>
          </a:p>
          <a:p>
            <a:endParaRPr lang="fr-FR" sz="1400" b="1" dirty="0">
              <a:solidFill>
                <a:schemeClr val="bg1"/>
              </a:solidFill>
              <a:latin typeface="Avenir Next Regular"/>
              <a:cs typeface="Avenir Next Regular"/>
            </a:endParaRPr>
          </a:p>
          <a:p>
            <a:endParaRPr lang="fr-FR" sz="1400" b="1" dirty="0">
              <a:solidFill>
                <a:schemeClr val="bg1"/>
              </a:solidFill>
              <a:latin typeface="Avenir Next Regular"/>
              <a:cs typeface="Avenir Next Regular"/>
            </a:endParaRPr>
          </a:p>
          <a:p>
            <a:endParaRPr lang="fr-FR" sz="1400" b="1" dirty="0">
              <a:solidFill>
                <a:schemeClr val="bg1"/>
              </a:solidFill>
              <a:latin typeface="Avenir Next Regular"/>
              <a:cs typeface="Avenir Next Regular"/>
            </a:endParaRPr>
          </a:p>
          <a:p>
            <a:r>
              <a:rPr lang="fr-FR" sz="1400" b="1" dirty="0">
                <a:solidFill>
                  <a:schemeClr val="bg1"/>
                </a:solidFill>
                <a:latin typeface="Avenir Next Regular"/>
                <a:cs typeface="Avenir Next Regular"/>
              </a:rPr>
              <a:t>Incapacité à faire ce qu’on faisait avant 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F377274-7C70-514B-A615-B0FE570A71D9}"/>
              </a:ext>
            </a:extLst>
          </p:cNvPr>
          <p:cNvSpPr txBox="1"/>
          <p:nvPr/>
        </p:nvSpPr>
        <p:spPr>
          <a:xfrm>
            <a:off x="3247389" y="290013"/>
            <a:ext cx="3598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cap="all" dirty="0">
                <a:solidFill>
                  <a:srgbClr val="C13A71"/>
                </a:solidFill>
              </a:rPr>
              <a:t>Les cancers en France</a:t>
            </a:r>
            <a:r>
              <a:rPr lang="is-IS" sz="2400" dirty="0">
                <a:solidFill>
                  <a:srgbClr val="C13A71"/>
                </a:solidFill>
              </a:rPr>
              <a:t>…</a:t>
            </a:r>
            <a:r>
              <a:rPr lang="fr-FR" sz="2400" dirty="0">
                <a:solidFill>
                  <a:srgbClr val="C13A71"/>
                </a:solidFill>
              </a:rPr>
              <a:t> 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D5490CE6-5496-C940-B5C1-0F7F5CFFF518}"/>
              </a:ext>
            </a:extLst>
          </p:cNvPr>
          <p:cNvSpPr txBox="1">
            <a:spLocks/>
          </p:cNvSpPr>
          <p:nvPr/>
        </p:nvSpPr>
        <p:spPr>
          <a:xfrm>
            <a:off x="6992557" y="5286271"/>
            <a:ext cx="1769709" cy="314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kern="1200" cap="all">
                <a:solidFill>
                  <a:schemeClr val="tx1"/>
                </a:solidFill>
                <a:latin typeface="Kyrial Display Pro Bold"/>
                <a:ea typeface="+mj-ea"/>
                <a:cs typeface="+mj-cs"/>
              </a:defRPr>
            </a:lvl1pPr>
          </a:lstStyle>
          <a:p>
            <a:r>
              <a:rPr lang="fr-FR" sz="1100" i="1" cap="none" dirty="0">
                <a:latin typeface="+mj-lt"/>
              </a:rPr>
              <a:t>*Panorama des cancers en France, Edition 2021, </a:t>
            </a:r>
            <a:r>
              <a:rPr lang="fr-FR" sz="1100" i="1" cap="none" dirty="0" err="1">
                <a:latin typeface="+mj-lt"/>
              </a:rPr>
              <a:t>INCa</a:t>
            </a:r>
            <a:r>
              <a:rPr lang="fr-FR" sz="1100" i="1" cap="none" dirty="0">
                <a:latin typeface="+mj-lt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49CB68-3FCB-3E49-BABD-42EDBE830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942" y="831621"/>
            <a:ext cx="4301364" cy="13506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6C868E-6C4F-C24B-A4A0-15DC39FFE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899" y="2860548"/>
            <a:ext cx="1690039" cy="24193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E0E400DA-FD37-B64B-A5DE-9D244D5BCD9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829761" y="4412177"/>
            <a:ext cx="314239" cy="1503593"/>
          </a:xfrm>
          <a:prstGeom prst="rect">
            <a:avLst/>
          </a:prstGeom>
        </p:spPr>
        <p:txBody>
          <a:bodyPr vert="vert270" lIns="91440" tIns="45720" rIns="91440" bIns="45720" rtlCol="0" anchor="b" anchorCtr="0"/>
          <a:lstStyle>
            <a:lvl1pPr algn="ctr">
              <a:defRPr sz="800" cap="small">
                <a:solidFill>
                  <a:schemeClr val="tx1"/>
                </a:solidFill>
                <a:latin typeface="Futura Book"/>
              </a:defRPr>
            </a:lvl1pPr>
          </a:lstStyle>
          <a:p>
            <a:r>
              <a:rPr lang="fr-FR" dirty="0"/>
              <a:t>© Comment Dire – 2022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28BDF4-13AD-5D42-93E7-93F60ECF7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70" y="2001382"/>
            <a:ext cx="3970673" cy="4356569"/>
          </a:xfrm>
          <a:prstGeom prst="rect">
            <a:avLst/>
          </a:prstGeom>
        </p:spPr>
      </p:pic>
      <p:sp>
        <p:nvSpPr>
          <p:cNvPr id="19" name="Rectangle à coins arrondis 18">
            <a:extLst>
              <a:ext uri="{FF2B5EF4-FFF2-40B4-BE49-F238E27FC236}">
                <a16:creationId xmlns:a16="http://schemas.microsoft.com/office/drawing/2014/main" id="{94B011CE-728F-CB4D-B61A-4D00AD73F8F9}"/>
              </a:ext>
            </a:extLst>
          </p:cNvPr>
          <p:cNvSpPr/>
          <p:nvPr/>
        </p:nvSpPr>
        <p:spPr>
          <a:xfrm rot="19326882">
            <a:off x="-117602" y="335839"/>
            <a:ext cx="2157661" cy="1116593"/>
          </a:xfrm>
          <a:prstGeom prst="roundRect">
            <a:avLst>
              <a:gd name="adj" fmla="val 10000"/>
            </a:avLst>
          </a:prstGeom>
          <a:solidFill>
            <a:srgbClr val="5FA4B8">
              <a:alpha val="77647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Rectangle à coins arrondis 27">
            <a:extLst>
              <a:ext uri="{FF2B5EF4-FFF2-40B4-BE49-F238E27FC236}">
                <a16:creationId xmlns:a16="http://schemas.microsoft.com/office/drawing/2014/main" id="{2F076BA5-2F19-4849-8ABE-DD2C21048E17}"/>
              </a:ext>
            </a:extLst>
          </p:cNvPr>
          <p:cNvSpPr/>
          <p:nvPr/>
        </p:nvSpPr>
        <p:spPr>
          <a:xfrm>
            <a:off x="139745" y="422884"/>
            <a:ext cx="1661494" cy="817474"/>
          </a:xfrm>
          <a:prstGeom prst="roundRect">
            <a:avLst>
              <a:gd name="adj" fmla="val 10000"/>
            </a:avLst>
          </a:prstGeom>
          <a:ln>
            <a:solidFill>
              <a:srgbClr val="5FA4B8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B205186-03A7-C64D-92AE-3E44C73F404B}"/>
              </a:ext>
            </a:extLst>
          </p:cNvPr>
          <p:cNvSpPr txBox="1"/>
          <p:nvPr/>
        </p:nvSpPr>
        <p:spPr>
          <a:xfrm>
            <a:off x="466266" y="659267"/>
            <a:ext cx="1203490" cy="3447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sz="1400" b="1" kern="1200" dirty="0"/>
              <a:t>Les chiffres</a:t>
            </a:r>
            <a:endParaRPr lang="fr-FR" sz="1400" b="0" kern="1200" dirty="0"/>
          </a:p>
        </p:txBody>
      </p:sp>
    </p:spTree>
    <p:extLst>
      <p:ext uri="{BB962C8B-B14F-4D97-AF65-F5344CB8AC3E}">
        <p14:creationId xmlns:p14="http://schemas.microsoft.com/office/powerpoint/2010/main" val="103176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UBANS CANC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10" y="2472324"/>
            <a:ext cx="2271976" cy="3533598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583083" y="1749348"/>
            <a:ext cx="587940" cy="235478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Kyrial Display Pro Regular"/>
                <a:cs typeface="Kyrial Display Pro Regular"/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idx="1"/>
          </p:nvPr>
        </p:nvSpPr>
        <p:spPr>
          <a:xfrm>
            <a:off x="3757942" y="7283271"/>
            <a:ext cx="4955044" cy="266327"/>
          </a:xfrm>
        </p:spPr>
        <p:txBody>
          <a:bodyPr>
            <a:normAutofit/>
          </a:bodyPr>
          <a:lstStyle/>
          <a:p>
            <a:pPr algn="r"/>
            <a:r>
              <a:rPr lang="fr-FR" sz="1200" dirty="0">
                <a:latin typeface="Kyrial Display Pro Light"/>
                <a:cs typeface="Kyrial Display Pro Light"/>
              </a:rPr>
              <a:t>Catherine </a:t>
            </a:r>
            <a:r>
              <a:rPr lang="fr-FR" sz="1200" dirty="0" err="1">
                <a:latin typeface="Kyrial Display Pro Light"/>
                <a:cs typeface="Kyrial Display Pro Light"/>
              </a:rPr>
              <a:t>Tourette-Turgis</a:t>
            </a:r>
            <a:endParaRPr lang="fr-FR" sz="1200" dirty="0">
              <a:latin typeface="Kyrial Display Pro Light"/>
              <a:cs typeface="Kyrial Display Pro Ligh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53833" y="6138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685799" y="2056704"/>
            <a:ext cx="7336367" cy="3688961"/>
          </a:xfrm>
        </p:spPr>
        <p:txBody>
          <a:bodyPr numCol="1" spcCol="360000">
            <a:noAutofit/>
          </a:bodyPr>
          <a:lstStyle/>
          <a:p>
            <a:pPr marL="0" lvl="2">
              <a:spcBef>
                <a:spcPts val="0"/>
              </a:spcBef>
            </a:pPr>
            <a:r>
              <a:rPr lang="fr-FR" sz="2000" dirty="0">
                <a:solidFill>
                  <a:srgbClr val="BB5989"/>
                </a:solidFill>
                <a:latin typeface="Kyrial Display Pro Regular"/>
                <a:cs typeface="Kyrial Display Pro Regular"/>
              </a:rPr>
              <a:t>• </a:t>
            </a:r>
            <a:r>
              <a:rPr lang="fr-FR" sz="2000" dirty="0">
                <a:latin typeface="Kyrial Display Pro SemiBold"/>
                <a:cs typeface="Kyrial Display Pro SemiBold"/>
              </a:rPr>
              <a:t>Aujourd’hui, près de 3,8 millions de personnes vivent </a:t>
            </a:r>
            <a:br>
              <a:rPr lang="fr-FR" sz="2000" dirty="0">
                <a:latin typeface="Kyrial Display Pro SemiBold"/>
                <a:cs typeface="Kyrial Display Pro SemiBold"/>
              </a:rPr>
            </a:br>
            <a:r>
              <a:rPr lang="fr-FR" sz="2000" dirty="0">
                <a:latin typeface="Kyrial Display Pro SemiBold"/>
                <a:cs typeface="Kyrial Display Pro SemiBold"/>
              </a:rPr>
              <a:t>   en France avec ou après cancer </a:t>
            </a:r>
            <a:r>
              <a:rPr lang="fr-FR" sz="2000" baseline="30000" dirty="0">
                <a:latin typeface="Kyrial Display Pro SemiBold"/>
                <a:cs typeface="Kyrial Display Pro SemiBold"/>
              </a:rPr>
              <a:t>(1)</a:t>
            </a:r>
            <a:endParaRPr lang="fr-FR" sz="2000" baseline="30000" dirty="0">
              <a:latin typeface="Kyrial Display Pro Regular"/>
              <a:cs typeface="Kyrial Display Pro Regular"/>
            </a:endParaRPr>
          </a:p>
          <a:p>
            <a:pPr marL="0" lvl="2">
              <a:spcBef>
                <a:spcPts val="0"/>
              </a:spcBef>
            </a:pPr>
            <a:endParaRPr lang="fr-FR" sz="1500" baseline="30000" dirty="0">
              <a:latin typeface="Kyrial Display Pro Regular"/>
              <a:cs typeface="Kyrial Display Pro Regular"/>
            </a:endParaRPr>
          </a:p>
          <a:p>
            <a:pPr marL="0" lvl="2">
              <a:spcBef>
                <a:spcPts val="0"/>
              </a:spcBef>
            </a:pPr>
            <a:r>
              <a:rPr lang="fr-FR" sz="2000" dirty="0">
                <a:solidFill>
                  <a:srgbClr val="BB5989"/>
                </a:solidFill>
                <a:latin typeface="Kyrial Display Pro Regular"/>
                <a:cs typeface="Kyrial Display Pro Regular"/>
              </a:rPr>
              <a:t>• </a:t>
            </a:r>
            <a:r>
              <a:rPr lang="fr-FR" sz="2000" dirty="0">
                <a:latin typeface="Kyrial Display Pro Bold"/>
                <a:cs typeface="Kyrial Display Pro Bold"/>
              </a:rPr>
              <a:t>Près de 355 000 personnes </a:t>
            </a:r>
            <a:r>
              <a:rPr lang="fr-FR" sz="2000" dirty="0">
                <a:latin typeface="Kyrial Display Pro Regular"/>
                <a:cs typeface="Kyrial Display Pro Regular"/>
              </a:rPr>
              <a:t>ont un diagnostic </a:t>
            </a:r>
            <a:br>
              <a:rPr lang="fr-FR" sz="2000" dirty="0">
                <a:latin typeface="Kyrial Display Pro Regular"/>
                <a:cs typeface="Kyrial Display Pro Regular"/>
              </a:rPr>
            </a:br>
            <a:r>
              <a:rPr lang="fr-FR" sz="2000" dirty="0">
                <a:latin typeface="Kyrial Display Pro Regular"/>
                <a:cs typeface="Kyrial Display Pro Regular"/>
              </a:rPr>
              <a:t>   de cancer chaque année dont </a:t>
            </a:r>
            <a:br>
              <a:rPr lang="fr-FR" sz="2000" dirty="0">
                <a:latin typeface="Kyrial Display Pro Regular"/>
                <a:cs typeface="Kyrial Display Pro Regular"/>
              </a:rPr>
            </a:br>
            <a:r>
              <a:rPr lang="fr-FR" sz="2000" dirty="0">
                <a:latin typeface="Kyrial Display Pro Regular"/>
                <a:cs typeface="Kyrial Display Pro Regular"/>
              </a:rPr>
              <a:t>   204 600 hommes (âge médian 68 ans) </a:t>
            </a:r>
            <a:br>
              <a:rPr lang="fr-FR" sz="2000" dirty="0">
                <a:latin typeface="Kyrial Display Pro Regular"/>
                <a:cs typeface="Kyrial Display Pro Regular"/>
              </a:rPr>
            </a:br>
            <a:r>
              <a:rPr lang="fr-FR" sz="2000" dirty="0">
                <a:latin typeface="Kyrial Display Pro Regular"/>
                <a:cs typeface="Kyrial Display Pro Regular"/>
              </a:rPr>
              <a:t>   et 177 400 femmes (âge médian 67 ans) </a:t>
            </a:r>
            <a:r>
              <a:rPr lang="fr-FR" sz="2000" baseline="30000" dirty="0">
                <a:latin typeface="Kyrial Display Pro Regular"/>
                <a:cs typeface="Kyrial Display Pro Regular"/>
              </a:rPr>
              <a:t>(2)</a:t>
            </a:r>
          </a:p>
          <a:p>
            <a:pPr marL="0" lvl="2">
              <a:spcBef>
                <a:spcPts val="0"/>
              </a:spcBef>
            </a:pPr>
            <a:endParaRPr lang="fr-FR" sz="1500" dirty="0">
              <a:latin typeface="Kyrial Display Pro Regular"/>
              <a:cs typeface="Kyrial Display Pro Regular"/>
            </a:endParaRPr>
          </a:p>
          <a:p>
            <a:pPr marL="0" lvl="2">
              <a:spcBef>
                <a:spcPts val="0"/>
              </a:spcBef>
            </a:pPr>
            <a:r>
              <a:rPr lang="fr-FR" sz="2000" dirty="0">
                <a:solidFill>
                  <a:srgbClr val="BB5989"/>
                </a:solidFill>
                <a:latin typeface="Kyrial Display Pro Regular"/>
                <a:cs typeface="Kyrial Display Pro Regular"/>
              </a:rPr>
              <a:t>• </a:t>
            </a:r>
            <a:r>
              <a:rPr lang="fr-FR" sz="2000" dirty="0">
                <a:latin typeface="Kyrial Display Pro Regular"/>
                <a:cs typeface="Kyrial Display Pro Regular"/>
              </a:rPr>
              <a:t>Le risque de décéder d’un cancer a  diminué</a:t>
            </a:r>
          </a:p>
          <a:p>
            <a:pPr marL="0" lvl="2">
              <a:lnSpc>
                <a:spcPct val="90000"/>
              </a:lnSpc>
              <a:spcBef>
                <a:spcPts val="0"/>
              </a:spcBef>
            </a:pPr>
            <a:r>
              <a:rPr lang="fr-FR" sz="2000" dirty="0">
                <a:latin typeface="Kyrial Display Pro Regular"/>
                <a:cs typeface="Kyrial Display Pro Regular"/>
              </a:rPr>
              <a:t>   grâce aux diagnostics plus précoces et aux </a:t>
            </a:r>
            <a:br>
              <a:rPr lang="fr-FR" sz="2000" dirty="0">
                <a:latin typeface="Kyrial Display Pro Regular"/>
                <a:cs typeface="Kyrial Display Pro Regular"/>
              </a:rPr>
            </a:br>
            <a:r>
              <a:rPr lang="fr-FR" sz="2000" dirty="0">
                <a:latin typeface="Kyrial Display Pro Regular"/>
                <a:cs typeface="Kyrial Display Pro Regular"/>
              </a:rPr>
              <a:t>   progrès thérapeutiques. </a:t>
            </a:r>
          </a:p>
          <a:p>
            <a:pPr marL="0" lvl="2">
              <a:lnSpc>
                <a:spcPct val="90000"/>
              </a:lnSpc>
              <a:spcBef>
                <a:spcPts val="0"/>
              </a:spcBef>
            </a:pPr>
            <a:endParaRPr lang="fr-FR" sz="1500" dirty="0">
              <a:latin typeface="Kyrial Display Pro Regular"/>
              <a:cs typeface="Kyrial Display Pro Regular"/>
            </a:endParaRPr>
          </a:p>
          <a:p>
            <a:pPr marL="0" lvl="2">
              <a:lnSpc>
                <a:spcPct val="90000"/>
              </a:lnSpc>
              <a:spcBef>
                <a:spcPts val="0"/>
              </a:spcBef>
            </a:pPr>
            <a:r>
              <a:rPr lang="fr-FR" sz="2000" dirty="0">
                <a:solidFill>
                  <a:srgbClr val="BB5989"/>
                </a:solidFill>
                <a:latin typeface="Kyrial Display Pro Regular"/>
                <a:cs typeface="Kyrial Display Pro Regular"/>
              </a:rPr>
              <a:t>• </a:t>
            </a:r>
            <a:r>
              <a:rPr lang="fr-FR" sz="2000" dirty="0">
                <a:latin typeface="Kyrial Display Pro Regular"/>
                <a:cs typeface="Kyrial Display Pro Regular"/>
              </a:rPr>
              <a:t>On peut affirmer qu’aujourd’hui </a:t>
            </a:r>
            <a:r>
              <a:rPr lang="fr-FR" sz="2000" dirty="0">
                <a:latin typeface="Kyrial Display Pro SemiBold"/>
                <a:cs typeface="Kyrial Display Pro SemiBold"/>
              </a:rPr>
              <a:t>plus d’une personne </a:t>
            </a:r>
          </a:p>
          <a:p>
            <a:pPr marL="0" lvl="2">
              <a:lnSpc>
                <a:spcPct val="90000"/>
              </a:lnSpc>
              <a:spcBef>
                <a:spcPts val="0"/>
              </a:spcBef>
            </a:pPr>
            <a:r>
              <a:rPr lang="fr-FR" sz="2000" dirty="0">
                <a:latin typeface="Kyrial Display Pro SemiBold"/>
                <a:cs typeface="Kyrial Display Pro SemiBold"/>
              </a:rPr>
              <a:t>   sur deux guérit </a:t>
            </a:r>
            <a:r>
              <a:rPr lang="fr-FR" sz="2000" dirty="0">
                <a:latin typeface="Kyrial Display Pro Regular"/>
                <a:cs typeface="Kyrial Display Pro Regular"/>
              </a:rPr>
              <a:t>après un diagnostic de cancer </a:t>
            </a:r>
            <a:r>
              <a:rPr lang="fr-FR" sz="2000" baseline="30000" dirty="0">
                <a:latin typeface="Kyrial Display Pro Regular"/>
                <a:cs typeface="Kyrial Display Pro Regular"/>
              </a:rPr>
              <a:t>(3)</a:t>
            </a:r>
            <a:endParaRPr lang="fr-FR" sz="2000" dirty="0">
              <a:latin typeface="Kyrial Display Pro Regular"/>
              <a:cs typeface="Kyrial Display Pro Regular"/>
            </a:endParaRPr>
          </a:p>
        </p:txBody>
      </p:sp>
      <p:sp>
        <p:nvSpPr>
          <p:cNvPr id="11" name="Espace réservé du contenu 3"/>
          <p:cNvSpPr>
            <a:spLocks noGrp="1"/>
          </p:cNvSpPr>
          <p:nvPr>
            <p:ph idx="1"/>
          </p:nvPr>
        </p:nvSpPr>
        <p:spPr>
          <a:xfrm>
            <a:off x="737058" y="6176784"/>
            <a:ext cx="6617873" cy="492281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0"/>
              </a:spcBef>
              <a:buAutoNum type="arabicParenBoth"/>
            </a:pPr>
            <a:r>
              <a:rPr lang="fr-FR" sz="1200" dirty="0">
                <a:latin typeface="Kyrial Display Pro Light"/>
                <a:cs typeface="Kyrial Display Pro Light"/>
              </a:rPr>
              <a:t>(3) Plan Cancer 2021-2030 – Stratégie décennale de lutte contre les cancers – INCA</a:t>
            </a:r>
          </a:p>
          <a:p>
            <a:pPr marL="228600" indent="-228600">
              <a:spcBef>
                <a:spcPts val="0"/>
              </a:spcBef>
              <a:buAutoNum type="arabicParenBoth"/>
            </a:pPr>
            <a:r>
              <a:rPr lang="fr-FR" sz="1200" dirty="0">
                <a:latin typeface="Kyrial Display Pro Light"/>
                <a:cs typeface="Kyrial Display Pro Light"/>
              </a:rPr>
              <a:t>Panorama des cancers en France – Edition 2021 – INCA</a:t>
            </a:r>
            <a:endParaRPr lang="nb-NO" sz="1200" dirty="0">
              <a:latin typeface="Kyrial Display Pro Light"/>
              <a:cs typeface="Kyrial Display Pro Light"/>
            </a:endParaRPr>
          </a:p>
          <a:p>
            <a:pPr>
              <a:spcBef>
                <a:spcPts val="0"/>
              </a:spcBef>
            </a:pPr>
            <a:endParaRPr lang="nb-NO" sz="1200" dirty="0">
              <a:latin typeface="Kyrial Display Pro Light"/>
              <a:cs typeface="Kyrial Display Pro Ligh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324CCD5-9CAD-DE45-8352-A2E4904EC60A}"/>
              </a:ext>
            </a:extLst>
          </p:cNvPr>
          <p:cNvSpPr txBox="1"/>
          <p:nvPr/>
        </p:nvSpPr>
        <p:spPr>
          <a:xfrm>
            <a:off x="3153833" y="350821"/>
            <a:ext cx="4633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cap="all" dirty="0">
                <a:solidFill>
                  <a:srgbClr val="C13A71"/>
                </a:solidFill>
              </a:rPr>
              <a:t>Nombre de cas </a:t>
            </a:r>
            <a:br>
              <a:rPr lang="fr-FR" sz="2400" cap="all" dirty="0">
                <a:solidFill>
                  <a:srgbClr val="C13A71"/>
                </a:solidFill>
              </a:rPr>
            </a:br>
            <a:r>
              <a:rPr lang="fr-FR" sz="2400" cap="all" dirty="0">
                <a:solidFill>
                  <a:srgbClr val="C13A71"/>
                </a:solidFill>
              </a:rPr>
              <a:t>et réduction de la mortalité</a:t>
            </a:r>
            <a:r>
              <a:rPr lang="is-IS" sz="2400" cap="all" dirty="0">
                <a:solidFill>
                  <a:srgbClr val="C13A71"/>
                </a:solidFill>
              </a:rPr>
              <a:t>…</a:t>
            </a:r>
            <a:r>
              <a:rPr lang="fr-FR" sz="2400" cap="all" dirty="0">
                <a:solidFill>
                  <a:srgbClr val="C13A71"/>
                </a:solidFill>
              </a:rPr>
              <a:t> </a:t>
            </a:r>
          </a:p>
        </p:txBody>
      </p:sp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id="{F2ACCD1C-2190-6E4F-8CC6-923B7C16C69E}"/>
              </a:ext>
            </a:extLst>
          </p:cNvPr>
          <p:cNvSpPr/>
          <p:nvPr/>
        </p:nvSpPr>
        <p:spPr>
          <a:xfrm rot="19326882">
            <a:off x="-117602" y="335839"/>
            <a:ext cx="2157661" cy="1116593"/>
          </a:xfrm>
          <a:prstGeom prst="roundRect">
            <a:avLst>
              <a:gd name="adj" fmla="val 10000"/>
            </a:avLst>
          </a:prstGeom>
          <a:solidFill>
            <a:srgbClr val="5FA4B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E1B8D81E-ACBF-3345-9BAD-DD9E3CE050D8}"/>
              </a:ext>
            </a:extLst>
          </p:cNvPr>
          <p:cNvSpPr/>
          <p:nvPr/>
        </p:nvSpPr>
        <p:spPr>
          <a:xfrm>
            <a:off x="157163" y="453023"/>
            <a:ext cx="1661494" cy="817474"/>
          </a:xfrm>
          <a:prstGeom prst="roundRect">
            <a:avLst>
              <a:gd name="adj" fmla="val 10000"/>
            </a:avLst>
          </a:prstGeom>
          <a:ln>
            <a:solidFill>
              <a:srgbClr val="5FA4B8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53D90FB-8390-8147-869F-502CA5FFF66B}"/>
              </a:ext>
            </a:extLst>
          </p:cNvPr>
          <p:cNvSpPr txBox="1"/>
          <p:nvPr/>
        </p:nvSpPr>
        <p:spPr>
          <a:xfrm>
            <a:off x="466266" y="659267"/>
            <a:ext cx="1203490" cy="3447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sz="1400" b="1" kern="1200" dirty="0">
                <a:solidFill>
                  <a:schemeClr val="tx1"/>
                </a:solidFill>
              </a:rPr>
              <a:t>Les chiffres</a:t>
            </a:r>
            <a:endParaRPr lang="fr-FR" sz="1400" b="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7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583083" y="1749348"/>
            <a:ext cx="587940" cy="235478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Kyrial Display Pro Regular"/>
                <a:cs typeface="Kyrial Display Pro Regular"/>
              </a:defRPr>
            </a:lvl1pPr>
          </a:lstStyle>
          <a:p>
            <a:r>
              <a:rPr lang="fr-FR" dirty="0"/>
              <a:t>2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idx="1"/>
          </p:nvPr>
        </p:nvSpPr>
        <p:spPr>
          <a:xfrm>
            <a:off x="3338499" y="7171828"/>
            <a:ext cx="4955044" cy="266327"/>
          </a:xfrm>
        </p:spPr>
        <p:txBody>
          <a:bodyPr>
            <a:normAutofit/>
          </a:bodyPr>
          <a:lstStyle/>
          <a:p>
            <a:pPr algn="r"/>
            <a:r>
              <a:rPr lang="fr-FR" sz="1200" dirty="0">
                <a:latin typeface="Kyrial Display Pro Light"/>
                <a:cs typeface="Kyrial Display Pro Light"/>
              </a:rPr>
              <a:t>Catherine </a:t>
            </a:r>
            <a:r>
              <a:rPr lang="fr-FR" sz="1200" dirty="0" err="1">
                <a:latin typeface="Kyrial Display Pro Light"/>
                <a:cs typeface="Kyrial Display Pro Light"/>
              </a:rPr>
              <a:t>Tourette-Turgis</a:t>
            </a:r>
            <a:endParaRPr lang="fr-FR" sz="1200" dirty="0">
              <a:latin typeface="Kyrial Display Pro Light"/>
              <a:cs typeface="Kyrial Display Pro Ligh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53833" y="6138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3" name="Image 12" descr="PPT_PINCEAU 06.png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FF0080">
                <a:tint val="45000"/>
                <a:satMod val="400000"/>
              </a:srgb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7" t="1340" r="3067"/>
          <a:stretch/>
        </p:blipFill>
        <p:spPr>
          <a:xfrm>
            <a:off x="-5593602" y="-1088060"/>
            <a:ext cx="5472000" cy="9215998"/>
          </a:xfrm>
          <a:prstGeom prst="rect">
            <a:avLst/>
          </a:prstGeom>
        </p:spPr>
      </p:pic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667030" y="2317503"/>
            <a:ext cx="7475229" cy="3566830"/>
          </a:xfrm>
        </p:spPr>
        <p:txBody>
          <a:bodyPr numCol="1" spcCol="360000">
            <a:noAutofit/>
          </a:bodyPr>
          <a:lstStyle/>
          <a:p>
            <a:pPr marL="342900" lvl="2" indent="-342900">
              <a:spcBef>
                <a:spcPts val="0"/>
              </a:spcBef>
              <a:buClr>
                <a:srgbClr val="BB5989"/>
              </a:buClr>
              <a:buFont typeface="Arial"/>
              <a:buChar char="•"/>
            </a:pPr>
            <a:r>
              <a:rPr lang="fr-FR" dirty="0">
                <a:latin typeface="Kyrial Display Pro Regular"/>
                <a:cs typeface="Kyrial Display Pro Regular"/>
              </a:rPr>
              <a:t>On observe une réduction de la mortalité grâce aux thérapeutiques </a:t>
            </a:r>
            <a:r>
              <a:rPr lang="fr-FR" dirty="0">
                <a:latin typeface="Kyrial Display Pro SemiBold"/>
                <a:cs typeface="Kyrial Display Pro SemiBold"/>
              </a:rPr>
              <a:t>augmentant le nombre de survivants </a:t>
            </a:r>
            <a:r>
              <a:rPr lang="fr-FR" dirty="0">
                <a:latin typeface="Kyrial Display Pro Regular"/>
                <a:cs typeface="Kyrial Display Pro Regular"/>
              </a:rPr>
              <a:t>mais « un </a:t>
            </a:r>
            <a:r>
              <a:rPr lang="fr-FR" b="1" dirty="0">
                <a:latin typeface="Kyrial Display Pro Regular"/>
                <a:cs typeface="Kyrial Display Pro Regular"/>
              </a:rPr>
              <a:t>état de santé et de bien-être dégradés </a:t>
            </a:r>
            <a:r>
              <a:rPr lang="fr-FR" dirty="0">
                <a:latin typeface="Kyrial Display Pro Regular"/>
                <a:cs typeface="Kyrial Display Pro Regular"/>
              </a:rPr>
              <a:t>par rapport au reste de la population » (</a:t>
            </a:r>
            <a:r>
              <a:rPr lang="is-IS" dirty="0">
                <a:latin typeface="Kyrial Display Pro Regular"/>
                <a:cs typeface="Kyrial Display Pro Regular"/>
              </a:rPr>
              <a:t>…),</a:t>
            </a:r>
            <a:r>
              <a:rPr lang="fr-FR" baseline="30000" dirty="0">
                <a:latin typeface="Kyrial Display Pro Regular"/>
                <a:cs typeface="Kyrial Display Pro Regular"/>
              </a:rPr>
              <a:t> </a:t>
            </a:r>
            <a:r>
              <a:rPr lang="fr-FR" b="1" dirty="0">
                <a:latin typeface="Kyrial Display Pro Regular"/>
                <a:cs typeface="Kyrial Display Pro Regular"/>
              </a:rPr>
              <a:t>des effets délétères induits par les traitements </a:t>
            </a:r>
            <a:r>
              <a:rPr lang="fr-FR" dirty="0">
                <a:latin typeface="Kyrial Display Pro Regular"/>
                <a:cs typeface="Kyrial Display Pro Regular"/>
              </a:rPr>
              <a:t>(</a:t>
            </a:r>
            <a:r>
              <a:rPr lang="is-IS" dirty="0">
                <a:latin typeface="Kyrial Display Pro Regular"/>
                <a:cs typeface="Kyrial Display Pro Regular"/>
              </a:rPr>
              <a:t>…) </a:t>
            </a:r>
            <a:r>
              <a:rPr lang="fr-FR" dirty="0">
                <a:latin typeface="Kyrial Display Pro Regular"/>
                <a:cs typeface="Kyrial Display Pro Regular"/>
              </a:rPr>
              <a:t>comme douleurs, fatigue, </a:t>
            </a:r>
            <a:r>
              <a:rPr lang="fr-FR" dirty="0" err="1">
                <a:latin typeface="Kyrial Display Pro Regular"/>
                <a:cs typeface="Kyrial Display Pro Regular"/>
              </a:rPr>
              <a:t>oedèmes</a:t>
            </a:r>
            <a:r>
              <a:rPr lang="fr-FR" dirty="0">
                <a:latin typeface="Kyrial Display Pro Regular"/>
                <a:cs typeface="Kyrial Display Pro Regular"/>
              </a:rPr>
              <a:t> lymphatiques, (</a:t>
            </a:r>
            <a:r>
              <a:rPr lang="is-IS" dirty="0">
                <a:latin typeface="Kyrial Display Pro Regular"/>
                <a:cs typeface="Kyrial Display Pro Regular"/>
              </a:rPr>
              <a:t>…)</a:t>
            </a:r>
            <a:r>
              <a:rPr lang="fr-FR" dirty="0">
                <a:latin typeface="Kyrial Display Pro Regular"/>
                <a:cs typeface="Kyrial Display Pro Regular"/>
              </a:rPr>
              <a:t> et sur le plan psychologique (</a:t>
            </a:r>
            <a:r>
              <a:rPr lang="is-IS" dirty="0">
                <a:latin typeface="Kyrial Display Pro Regular"/>
                <a:cs typeface="Kyrial Display Pro Regular"/>
              </a:rPr>
              <a:t>…)</a:t>
            </a:r>
            <a:r>
              <a:rPr lang="fr-FR" dirty="0">
                <a:latin typeface="Kyrial Display Pro Regular"/>
                <a:cs typeface="Kyrial Display Pro Regular"/>
              </a:rPr>
              <a:t> </a:t>
            </a:r>
            <a:r>
              <a:rPr lang="fr-FR" b="1" dirty="0">
                <a:latin typeface="Kyrial Display Pro Regular"/>
                <a:cs typeface="Kyrial Display Pro Regular"/>
              </a:rPr>
              <a:t>des épisodes de dépression, d’anxiété et de détresse</a:t>
            </a:r>
            <a:r>
              <a:rPr lang="fr-FR" dirty="0">
                <a:latin typeface="Kyrial Display Pro Regular"/>
                <a:cs typeface="Kyrial Display Pro Regular"/>
              </a:rPr>
              <a:t>.</a:t>
            </a:r>
            <a:r>
              <a:rPr lang="fr-FR" baseline="30000" dirty="0">
                <a:latin typeface="Kyrial Display Pro Regular"/>
                <a:cs typeface="Kyrial Display Pro Regular"/>
              </a:rPr>
              <a:t>(1) </a:t>
            </a:r>
          </a:p>
        </p:txBody>
      </p:sp>
      <p:sp>
        <p:nvSpPr>
          <p:cNvPr id="17" name="Espace réservé du contenu 3"/>
          <p:cNvSpPr>
            <a:spLocks noGrp="1"/>
          </p:cNvSpPr>
          <p:nvPr>
            <p:ph idx="1"/>
          </p:nvPr>
        </p:nvSpPr>
        <p:spPr>
          <a:xfrm>
            <a:off x="667030" y="6004376"/>
            <a:ext cx="5952133" cy="26095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fr-FR" sz="1200" dirty="0">
                <a:latin typeface="Kyrial Display Pro Light"/>
                <a:cs typeface="Kyrial Display Pro Light"/>
              </a:rPr>
              <a:t>(1) </a:t>
            </a:r>
            <a:r>
              <a:rPr lang="en-US" sz="1200" dirty="0" err="1"/>
              <a:t>Enquête</a:t>
            </a:r>
            <a:r>
              <a:rPr lang="en-US" sz="1200" dirty="0"/>
              <a:t> « La vie </a:t>
            </a:r>
            <a:r>
              <a:rPr lang="en-US" sz="1200" dirty="0" err="1"/>
              <a:t>deux</a:t>
            </a:r>
            <a:r>
              <a:rPr lang="en-US" sz="1200" dirty="0"/>
              <a:t> </a:t>
            </a:r>
            <a:r>
              <a:rPr lang="en-US" sz="1200" dirty="0" err="1"/>
              <a:t>ans</a:t>
            </a:r>
            <a:r>
              <a:rPr lang="en-US" sz="1200" dirty="0"/>
              <a:t> après un diagnostic de cancer - De </a:t>
            </a:r>
            <a:r>
              <a:rPr lang="en-US" sz="1200" dirty="0" err="1"/>
              <a:t>l’annonce</a:t>
            </a:r>
            <a:r>
              <a:rPr lang="en-US" sz="1200" dirty="0"/>
              <a:t> </a:t>
            </a:r>
            <a:r>
              <a:rPr lang="en-US" sz="1200" dirty="0" err="1"/>
              <a:t>à</a:t>
            </a:r>
            <a:r>
              <a:rPr lang="en-US" sz="1200" dirty="0"/>
              <a:t> </a:t>
            </a:r>
            <a:r>
              <a:rPr lang="en-US" sz="1200" dirty="0" err="1"/>
              <a:t>l’après</a:t>
            </a:r>
            <a:r>
              <a:rPr lang="en-US" sz="1200" dirty="0"/>
              <a:t>-cancer »</a:t>
            </a:r>
            <a:r>
              <a:rPr lang="fr-FR" sz="1200" dirty="0">
                <a:latin typeface="Kyrial Display Pro Light"/>
                <a:cs typeface="Kyrial Display Pro Light"/>
              </a:rPr>
              <a:t>, </a:t>
            </a:r>
            <a:br>
              <a:rPr lang="fr-FR" sz="1200" dirty="0">
                <a:latin typeface="Kyrial Display Pro Light"/>
                <a:cs typeface="Kyrial Display Pro Light"/>
              </a:rPr>
            </a:br>
            <a:r>
              <a:rPr lang="fr-FR" sz="1200" i="1" dirty="0">
                <a:latin typeface="Kyrial Display Pro Light"/>
                <a:cs typeface="Kyrial Display Pro Light"/>
              </a:rPr>
              <a:t>Coll</a:t>
            </a:r>
            <a:r>
              <a:rPr lang="fr-FR" sz="1200" dirty="0">
                <a:latin typeface="Kyrial Display Pro Light"/>
                <a:cs typeface="Kyrial Display Pro Light"/>
              </a:rPr>
              <a:t>. </a:t>
            </a:r>
            <a:r>
              <a:rPr lang="fr-FR" sz="1200" i="1" dirty="0">
                <a:latin typeface="Kyrial Display Pro Light"/>
                <a:cs typeface="Kyrial Display Pro Light"/>
              </a:rPr>
              <a:t>Etudes et enquêtes</a:t>
            </a:r>
            <a:r>
              <a:rPr lang="fr-FR" sz="1200" dirty="0">
                <a:latin typeface="Kyrial Display Pro Light"/>
                <a:cs typeface="Kyrial Display Pro Light"/>
              </a:rPr>
              <a:t>, </a:t>
            </a:r>
            <a:r>
              <a:rPr lang="fr-FR" sz="1200" dirty="0" err="1">
                <a:latin typeface="Kyrial Display Pro Light"/>
                <a:cs typeface="Kyrial Display Pro Light"/>
              </a:rPr>
              <a:t>INCa</a:t>
            </a:r>
            <a:r>
              <a:rPr lang="fr-FR" sz="1200" dirty="0">
                <a:latin typeface="Kyrial Display Pro Light"/>
                <a:cs typeface="Kyrial Display Pro Light"/>
              </a:rPr>
              <a:t>, Juin 2014, p. 10 et 11.</a:t>
            </a:r>
            <a:endParaRPr lang="nb-NO" sz="1200" dirty="0">
              <a:latin typeface="Kyrial Display Pro Light"/>
              <a:cs typeface="Kyrial Display Pro Light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11986" y="7033711"/>
            <a:ext cx="8001000" cy="138976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67F2F48-71B7-9249-BA29-5456A6B3DE41}"/>
              </a:ext>
            </a:extLst>
          </p:cNvPr>
          <p:cNvSpPr txBox="1"/>
          <p:nvPr/>
        </p:nvSpPr>
        <p:spPr>
          <a:xfrm>
            <a:off x="3153833" y="350821"/>
            <a:ext cx="5505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cap="all" dirty="0">
                <a:solidFill>
                  <a:srgbClr val="C13A71"/>
                </a:solidFill>
              </a:rPr>
              <a:t>Plus de survivants </a:t>
            </a:r>
            <a:br>
              <a:rPr lang="fr-FR" sz="2400" cap="all" dirty="0">
                <a:solidFill>
                  <a:srgbClr val="C13A71"/>
                </a:solidFill>
              </a:rPr>
            </a:br>
            <a:r>
              <a:rPr lang="fr-FR" sz="2400" cap="all" dirty="0">
                <a:solidFill>
                  <a:srgbClr val="C13A71"/>
                </a:solidFill>
              </a:rPr>
              <a:t>mais une </a:t>
            </a:r>
            <a:r>
              <a:rPr lang="fr-FR" sz="2400" cap="all" dirty="0" err="1">
                <a:solidFill>
                  <a:srgbClr val="C13A71"/>
                </a:solidFill>
              </a:rPr>
              <a:t>vulNérabilité</a:t>
            </a:r>
            <a:r>
              <a:rPr lang="fr-FR" sz="2400" cap="all" dirty="0">
                <a:solidFill>
                  <a:srgbClr val="C13A71"/>
                </a:solidFill>
              </a:rPr>
              <a:t> résiduelle</a:t>
            </a:r>
            <a:r>
              <a:rPr lang="is-IS" sz="2400" cap="all" dirty="0">
                <a:solidFill>
                  <a:srgbClr val="C13A71"/>
                </a:solidFill>
              </a:rPr>
              <a:t>…</a:t>
            </a:r>
            <a:r>
              <a:rPr lang="fr-FR" sz="2400" cap="all" dirty="0">
                <a:solidFill>
                  <a:srgbClr val="C13A71"/>
                </a:solidFill>
              </a:rPr>
              <a:t> </a:t>
            </a:r>
          </a:p>
        </p:txBody>
      </p:sp>
      <p:sp>
        <p:nvSpPr>
          <p:cNvPr id="18" name="Rectangle à coins arrondis 17">
            <a:extLst>
              <a:ext uri="{FF2B5EF4-FFF2-40B4-BE49-F238E27FC236}">
                <a16:creationId xmlns:a16="http://schemas.microsoft.com/office/drawing/2014/main" id="{AED61AC3-45F4-C34F-9227-A213232F6F4C}"/>
              </a:ext>
            </a:extLst>
          </p:cNvPr>
          <p:cNvSpPr/>
          <p:nvPr/>
        </p:nvSpPr>
        <p:spPr>
          <a:xfrm rot="19326882">
            <a:off x="-117602" y="335839"/>
            <a:ext cx="2157661" cy="1116593"/>
          </a:xfrm>
          <a:prstGeom prst="roundRect">
            <a:avLst>
              <a:gd name="adj" fmla="val 10000"/>
            </a:avLst>
          </a:prstGeom>
          <a:solidFill>
            <a:srgbClr val="5FA4B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Rectangle à coins arrondis 25">
            <a:extLst>
              <a:ext uri="{FF2B5EF4-FFF2-40B4-BE49-F238E27FC236}">
                <a16:creationId xmlns:a16="http://schemas.microsoft.com/office/drawing/2014/main" id="{5F54C301-B148-4A4D-AD1F-C473C14A72D3}"/>
              </a:ext>
            </a:extLst>
          </p:cNvPr>
          <p:cNvSpPr/>
          <p:nvPr/>
        </p:nvSpPr>
        <p:spPr>
          <a:xfrm>
            <a:off x="157163" y="453023"/>
            <a:ext cx="1661494" cy="817474"/>
          </a:xfrm>
          <a:prstGeom prst="roundRect">
            <a:avLst>
              <a:gd name="adj" fmla="val 10000"/>
            </a:avLst>
          </a:prstGeom>
          <a:ln>
            <a:solidFill>
              <a:srgbClr val="5FA4B8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820C382-6239-5547-97A2-453221F5B6C6}"/>
              </a:ext>
            </a:extLst>
          </p:cNvPr>
          <p:cNvSpPr txBox="1"/>
          <p:nvPr/>
        </p:nvSpPr>
        <p:spPr>
          <a:xfrm>
            <a:off x="512575" y="689406"/>
            <a:ext cx="1203490" cy="3447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sz="1400" b="1" kern="1200" dirty="0">
                <a:solidFill>
                  <a:schemeClr val="tx1"/>
                </a:solidFill>
              </a:rPr>
              <a:t>L’impact</a:t>
            </a:r>
            <a:endParaRPr lang="fr-FR" sz="1400" b="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57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 txBox="1">
            <a:spLocks/>
          </p:cNvSpPr>
          <p:nvPr/>
        </p:nvSpPr>
        <p:spPr>
          <a:xfrm>
            <a:off x="457200" y="3606545"/>
            <a:ext cx="8229600" cy="1042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3400" kern="1200" cap="all">
                <a:solidFill>
                  <a:schemeClr val="tx1"/>
                </a:solidFill>
                <a:latin typeface="Kyrial Display Pro Bold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fr-FR" dirty="0">
                <a:solidFill>
                  <a:srgbClr val="BB5989"/>
                </a:solidFill>
              </a:rPr>
            </a:br>
            <a:endParaRPr lang="fr-FR" dirty="0">
              <a:solidFill>
                <a:srgbClr val="BB5989"/>
              </a:solidFill>
            </a:endParaRP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F6C1332-2E45-BB48-AF37-BDAC79A751A8}"/>
              </a:ext>
            </a:extLst>
          </p:cNvPr>
          <p:cNvSpPr txBox="1">
            <a:spLocks/>
          </p:cNvSpPr>
          <p:nvPr/>
        </p:nvSpPr>
        <p:spPr>
          <a:xfrm>
            <a:off x="8773611" y="4772168"/>
            <a:ext cx="370390" cy="1541822"/>
          </a:xfrm>
          <a:prstGeom prst="rect">
            <a:avLst/>
          </a:prstGeom>
          <a:solidFill>
            <a:schemeClr val="bg1"/>
          </a:solidFill>
        </p:spPr>
        <p:txBody>
          <a:bodyPr vert="vert270" lIns="91440" tIns="45720" rIns="91440" bIns="45720" rtlCol="0" anchor="b" anchorCtr="0"/>
          <a:lstStyle>
            <a:defPPr>
              <a:defRPr lang="fr-FR"/>
            </a:defPPr>
            <a:lvl1pPr marL="0" algn="ctr" defTabSz="457200" rtl="0" eaLnBrk="1" latinLnBrk="0" hangingPunct="1">
              <a:defRPr sz="800" kern="1200" cap="small">
                <a:solidFill>
                  <a:schemeClr val="tx1"/>
                </a:solidFill>
                <a:latin typeface="Futura Book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© Comment Dire - 2022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0BF787-53B2-A14C-B9BF-CC2456384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65" y="-157612"/>
            <a:ext cx="8930872" cy="77126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2AEDE66-95F5-3A41-A659-D0572BA11C8A}"/>
              </a:ext>
            </a:extLst>
          </p:cNvPr>
          <p:cNvSpPr txBox="1"/>
          <p:nvPr/>
        </p:nvSpPr>
        <p:spPr>
          <a:xfrm>
            <a:off x="1350264" y="1496389"/>
            <a:ext cx="6638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C13A71"/>
                </a:solidFill>
              </a:rPr>
              <a:t>LE CANCER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0592EB0-13E3-AD4F-8ED1-99C2592CF252}"/>
              </a:ext>
            </a:extLst>
          </p:cNvPr>
          <p:cNvSpPr txBox="1"/>
          <p:nvPr/>
        </p:nvSpPr>
        <p:spPr>
          <a:xfrm>
            <a:off x="1350264" y="3159799"/>
            <a:ext cx="6638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l’après cancer </a:t>
            </a:r>
          </a:p>
          <a:p>
            <a:endParaRPr lang="fr-FR" sz="54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DAD5787-9E5A-4D40-BA51-C8537C744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861" y="6187591"/>
            <a:ext cx="806656" cy="55285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611858-7F2C-4940-9450-7D1030F1608B}"/>
              </a:ext>
            </a:extLst>
          </p:cNvPr>
          <p:cNvSpPr txBox="1"/>
          <p:nvPr/>
        </p:nvSpPr>
        <p:spPr>
          <a:xfrm>
            <a:off x="7542276" y="-183242"/>
            <a:ext cx="89306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4DAFB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6871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53833" y="6138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685800" y="1843781"/>
            <a:ext cx="4379383" cy="4331593"/>
          </a:xfrm>
        </p:spPr>
        <p:txBody>
          <a:bodyPr numCol="1" spcCol="360000">
            <a:noAutofit/>
          </a:bodyPr>
          <a:lstStyle/>
          <a:p>
            <a:pPr marL="0" lvl="2">
              <a:spcBef>
                <a:spcPts val="0"/>
              </a:spcBef>
            </a:pPr>
            <a:r>
              <a:rPr lang="fr-FR" sz="2100" dirty="0">
                <a:solidFill>
                  <a:srgbClr val="BB5989"/>
                </a:solidFill>
                <a:latin typeface="Kyrial Display Pro Regular"/>
                <a:cs typeface="Kyrial Display Pro Regular"/>
              </a:rPr>
              <a:t>• </a:t>
            </a:r>
            <a:r>
              <a:rPr lang="fr-FR" sz="2100" dirty="0">
                <a:latin typeface="Kyrial Display Pro SemiBold"/>
                <a:cs typeface="Kyrial Display Pro SemiBold"/>
              </a:rPr>
              <a:t>La </a:t>
            </a:r>
            <a:r>
              <a:rPr lang="fr-FR" sz="2100" b="1" dirty="0">
                <a:latin typeface="Kyrial Display Pro SemiBold"/>
                <a:cs typeface="Kyrial Display Pro SemiBold"/>
              </a:rPr>
              <a:t>période de la fin des traitements est très stressante </a:t>
            </a:r>
            <a:br>
              <a:rPr lang="fr-FR" sz="2100" b="1" dirty="0">
                <a:latin typeface="Kyrial Display Pro SemiBold"/>
                <a:cs typeface="Kyrial Display Pro SemiBold"/>
              </a:rPr>
            </a:br>
            <a:r>
              <a:rPr lang="fr-FR" sz="2100" dirty="0">
                <a:latin typeface="Kyrial Display Pro Regular"/>
                <a:cs typeface="Kyrial Display Pro Regular"/>
              </a:rPr>
              <a:t>pour de nombreux patients </a:t>
            </a:r>
            <a:br>
              <a:rPr lang="fr-FR" sz="2100" dirty="0">
                <a:latin typeface="Kyrial Display Pro Regular"/>
                <a:cs typeface="Kyrial Display Pro Regular"/>
              </a:rPr>
            </a:br>
            <a:r>
              <a:rPr lang="fr-FR" sz="2100" dirty="0">
                <a:latin typeface="Kyrial Display Pro Light"/>
                <a:cs typeface="Kyrial Display Pro Light"/>
              </a:rPr>
              <a:t>(peur de la rechute, réduction </a:t>
            </a:r>
            <a:br>
              <a:rPr lang="fr-FR" sz="2100" dirty="0">
                <a:latin typeface="Kyrial Display Pro Light"/>
                <a:cs typeface="Kyrial Display Pro Light"/>
              </a:rPr>
            </a:br>
            <a:r>
              <a:rPr lang="fr-FR" sz="2100" dirty="0">
                <a:latin typeface="Kyrial Display Pro Light"/>
                <a:cs typeface="Kyrial Display Pro Light"/>
              </a:rPr>
              <a:t>du soutien médical)</a:t>
            </a:r>
            <a:r>
              <a:rPr lang="fr-FR" sz="2100" dirty="0">
                <a:latin typeface="Kyrial Display Pro Regular"/>
                <a:cs typeface="Kyrial Display Pro Regular"/>
              </a:rPr>
              <a:t> </a:t>
            </a:r>
            <a:r>
              <a:rPr lang="fr-FR" sz="2100" baseline="30000" dirty="0">
                <a:latin typeface="Kyrial Display Pro Regular"/>
                <a:cs typeface="Kyrial Display Pro Regular"/>
              </a:rPr>
              <a:t>(1)</a:t>
            </a:r>
          </a:p>
          <a:p>
            <a:pPr marL="0" lvl="2">
              <a:spcBef>
                <a:spcPts val="0"/>
              </a:spcBef>
            </a:pPr>
            <a:endParaRPr lang="fr-FR" sz="2100" baseline="30000" dirty="0">
              <a:latin typeface="Kyrial Display Pro Regular"/>
              <a:cs typeface="Kyrial Display Pro Regular"/>
            </a:endParaRPr>
          </a:p>
          <a:p>
            <a:pPr marL="0" lvl="2">
              <a:spcBef>
                <a:spcPts val="0"/>
              </a:spcBef>
              <a:buClr>
                <a:schemeClr val="accent2"/>
              </a:buClr>
            </a:pPr>
            <a:r>
              <a:rPr lang="fr-FR" sz="2100" dirty="0">
                <a:solidFill>
                  <a:srgbClr val="BB5989"/>
                </a:solidFill>
                <a:latin typeface="Kyrial Display Pro Regular"/>
                <a:cs typeface="Kyrial Display Pro Regular"/>
              </a:rPr>
              <a:t>• </a:t>
            </a:r>
            <a:r>
              <a:rPr lang="fr-FR" sz="2100" dirty="0">
                <a:latin typeface="Kyrial Display Pro Regular"/>
                <a:cs typeface="Kyrial Display Pro Regular"/>
              </a:rPr>
              <a:t>On observe chez </a:t>
            </a:r>
            <a:r>
              <a:rPr lang="fr-FR" sz="2100" dirty="0">
                <a:latin typeface="Kyrial Display Pro SemiBold"/>
                <a:cs typeface="Kyrial Display Pro SemiBold"/>
              </a:rPr>
              <a:t>15-20%  </a:t>
            </a:r>
            <a:br>
              <a:rPr lang="fr-FR" sz="2100" dirty="0">
                <a:latin typeface="Kyrial Display Pro SemiBold"/>
                <a:cs typeface="Kyrial Display Pro SemiBold"/>
              </a:rPr>
            </a:br>
            <a:r>
              <a:rPr lang="fr-FR" sz="2100" dirty="0">
                <a:latin typeface="Kyrial Display Pro SemiBold"/>
                <a:cs typeface="Kyrial Display Pro SemiBold"/>
              </a:rPr>
              <a:t>des survivants </a:t>
            </a:r>
            <a:r>
              <a:rPr lang="fr-FR" sz="2100" dirty="0">
                <a:latin typeface="Kyrial Display Pro Regular"/>
                <a:cs typeface="Kyrial Display Pro Regular"/>
              </a:rPr>
              <a:t>à long terme </a:t>
            </a:r>
            <a:br>
              <a:rPr lang="fr-FR" sz="2100" dirty="0">
                <a:latin typeface="Kyrial Display Pro Regular"/>
                <a:cs typeface="Kyrial Display Pro Regular"/>
              </a:rPr>
            </a:br>
            <a:r>
              <a:rPr lang="fr-FR" sz="2100" dirty="0">
                <a:latin typeface="Kyrial Display Pro Regular"/>
                <a:cs typeface="Kyrial Display Pro Regular"/>
              </a:rPr>
              <a:t>du cancer </a:t>
            </a:r>
            <a:r>
              <a:rPr lang="fr-FR" sz="2100" b="1" dirty="0">
                <a:latin typeface="Kyrial Display Pro Regular"/>
                <a:cs typeface="Kyrial Display Pro Regular"/>
              </a:rPr>
              <a:t>des </a:t>
            </a:r>
            <a:r>
              <a:rPr lang="fr-FR" sz="2100" b="1" dirty="0">
                <a:latin typeface="Kyrial Display Pro SemiBold"/>
                <a:cs typeface="Kyrial Display Pro SemiBold"/>
              </a:rPr>
              <a:t>signes cliniques d’anxiété, de dépression et de stress post-traumatique 10 ans après le diagnostic </a:t>
            </a:r>
            <a:r>
              <a:rPr lang="fr-FR" sz="2100" baseline="30000" dirty="0">
                <a:latin typeface="Kyrial Display Pro Regular"/>
                <a:cs typeface="Kyrial Display Pro Regular"/>
              </a:rPr>
              <a:t>(1)</a:t>
            </a:r>
          </a:p>
          <a:p>
            <a:pPr marL="0" lvl="2">
              <a:spcBef>
                <a:spcPts val="0"/>
              </a:spcBef>
            </a:pPr>
            <a:endParaRPr lang="fr-FR" sz="2100" baseline="30000" dirty="0">
              <a:latin typeface="Kyrial Display Pro Regular"/>
              <a:cs typeface="Kyrial Display Pro Regular"/>
            </a:endParaRPr>
          </a:p>
        </p:txBody>
      </p:sp>
      <p:sp>
        <p:nvSpPr>
          <p:cNvPr id="11" name="Espace réservé du contenu 3"/>
          <p:cNvSpPr>
            <a:spLocks noGrp="1"/>
          </p:cNvSpPr>
          <p:nvPr>
            <p:ph idx="1"/>
          </p:nvPr>
        </p:nvSpPr>
        <p:spPr>
          <a:xfrm>
            <a:off x="685800" y="6226338"/>
            <a:ext cx="7336366" cy="528842"/>
          </a:xfrm>
        </p:spPr>
        <p:txBody>
          <a:bodyPr anchor="t">
            <a:noAutofit/>
          </a:bodyPr>
          <a:lstStyle/>
          <a:p>
            <a:pPr marL="228600" indent="-228600">
              <a:spcBef>
                <a:spcPts val="0"/>
              </a:spcBef>
              <a:buFontTx/>
              <a:buAutoNum type="arabicParenBoth"/>
            </a:pPr>
            <a:r>
              <a:rPr lang="fr-FR" sz="1100" dirty="0" err="1">
                <a:cs typeface="Kyrial Display Pro Light"/>
              </a:rPr>
              <a:t>Recklitis</a:t>
            </a:r>
            <a:r>
              <a:rPr lang="fr-FR" sz="1100" dirty="0">
                <a:cs typeface="Kyrial Display Pro Light"/>
              </a:rPr>
              <a:t> C. J., </a:t>
            </a:r>
            <a:r>
              <a:rPr lang="fr-FR" sz="1100" dirty="0" err="1">
                <a:cs typeface="Kyrial Display Pro Light"/>
              </a:rPr>
              <a:t>Syrjala</a:t>
            </a:r>
            <a:r>
              <a:rPr lang="fr-FR" sz="1100" dirty="0">
                <a:cs typeface="Kyrial Display Pro Light"/>
              </a:rPr>
              <a:t> KL (2017).  Provision of </a:t>
            </a:r>
            <a:r>
              <a:rPr lang="fr-FR" sz="1100" dirty="0" err="1">
                <a:cs typeface="Kyrial Display Pro Light"/>
              </a:rPr>
              <a:t>integrated</a:t>
            </a:r>
            <a:r>
              <a:rPr lang="fr-FR" sz="1100" dirty="0">
                <a:cs typeface="Kyrial Display Pro Light"/>
              </a:rPr>
              <a:t> psychosocial services for cancer </a:t>
            </a:r>
            <a:r>
              <a:rPr lang="fr-FR" sz="1100" dirty="0" err="1">
                <a:cs typeface="Kyrial Display Pro Light"/>
              </a:rPr>
              <a:t>survivors</a:t>
            </a:r>
            <a:r>
              <a:rPr lang="fr-FR" sz="1100" dirty="0">
                <a:cs typeface="Kyrial Display Pro Light"/>
              </a:rPr>
              <a:t> post-</a:t>
            </a:r>
            <a:r>
              <a:rPr lang="fr-FR" sz="1100" dirty="0" err="1">
                <a:cs typeface="Kyrial Display Pro Light"/>
              </a:rPr>
              <a:t>treatment</a:t>
            </a:r>
            <a:r>
              <a:rPr lang="fr-FR" sz="1100" dirty="0">
                <a:cs typeface="Kyrial Display Pro Light"/>
              </a:rPr>
              <a:t>, </a:t>
            </a:r>
            <a:br>
              <a:rPr lang="fr-FR" sz="1100" dirty="0">
                <a:cs typeface="Kyrial Display Pro Light"/>
              </a:rPr>
            </a:br>
            <a:r>
              <a:rPr lang="fr-FR" sz="1100" i="1" dirty="0"/>
              <a:t>The Lancet </a:t>
            </a:r>
            <a:r>
              <a:rPr lang="fr-FR" sz="1100" i="1" dirty="0" err="1"/>
              <a:t>Oncology</a:t>
            </a:r>
            <a:r>
              <a:rPr lang="fr-FR" sz="1100" dirty="0"/>
              <a:t>, Vol. 18, No. 1, e39–e50</a:t>
            </a:r>
          </a:p>
          <a:p>
            <a:pPr marL="228600" indent="-228600">
              <a:spcBef>
                <a:spcPts val="0"/>
              </a:spcBef>
              <a:buFontTx/>
              <a:buAutoNum type="arabicParenBoth"/>
            </a:pPr>
            <a:r>
              <a:rPr lang="nb-NO" sz="1100" dirty="0">
                <a:cs typeface="Kyrial Display Pro Light"/>
              </a:rPr>
              <a:t>Panorama cancers en France – Edition 2021 - INCA</a:t>
            </a:r>
          </a:p>
          <a:p>
            <a:pPr marL="228600" indent="-228600">
              <a:spcBef>
                <a:spcPts val="0"/>
              </a:spcBef>
              <a:buAutoNum type="arabicParenBoth"/>
            </a:pPr>
            <a:endParaRPr lang="fr-FR" sz="1100" dirty="0"/>
          </a:p>
          <a:p>
            <a:pPr marL="228600" indent="-228600">
              <a:spcBef>
                <a:spcPts val="0"/>
              </a:spcBef>
              <a:buAutoNum type="arabicParenBoth"/>
            </a:pPr>
            <a:endParaRPr lang="fr-FR" sz="1100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583083" y="1749348"/>
            <a:ext cx="587940" cy="235478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Kyrial Display Pro Regular"/>
                <a:cs typeface="Kyrial Display Pro Regular"/>
              </a:defRPr>
            </a:lvl1pPr>
          </a:lstStyle>
          <a:p>
            <a:r>
              <a:rPr lang="fr-FR" dirty="0"/>
              <a:t>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E65CDC-DDD7-4D44-A607-34BCAB012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64" y="1692616"/>
            <a:ext cx="3517900" cy="43053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0BDE68E-3137-3144-A9FA-E4F9C9F41750}"/>
              </a:ext>
            </a:extLst>
          </p:cNvPr>
          <p:cNvSpPr txBox="1"/>
          <p:nvPr/>
        </p:nvSpPr>
        <p:spPr>
          <a:xfrm>
            <a:off x="3153833" y="350821"/>
            <a:ext cx="4638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cap="all" dirty="0">
                <a:solidFill>
                  <a:srgbClr val="C13A71"/>
                </a:solidFill>
              </a:rPr>
              <a:t>L’après cancer…</a:t>
            </a:r>
          </a:p>
          <a:p>
            <a:r>
              <a:rPr lang="fr-FR" sz="2400" cap="all" dirty="0">
                <a:solidFill>
                  <a:srgbClr val="C13A71"/>
                </a:solidFill>
              </a:rPr>
              <a:t>Comment vont les personnes ?</a:t>
            </a:r>
            <a:br>
              <a:rPr lang="fr-FR" sz="2400" dirty="0">
                <a:solidFill>
                  <a:srgbClr val="C13A71"/>
                </a:solidFill>
              </a:rPr>
            </a:br>
            <a:endParaRPr lang="fr-FR" sz="2400" dirty="0">
              <a:solidFill>
                <a:srgbClr val="C13A71"/>
              </a:solidFill>
            </a:endParaRPr>
          </a:p>
        </p:txBody>
      </p:sp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id="{02AF421F-DA9A-A642-A222-8C0AFF9EE566}"/>
              </a:ext>
            </a:extLst>
          </p:cNvPr>
          <p:cNvSpPr/>
          <p:nvPr/>
        </p:nvSpPr>
        <p:spPr>
          <a:xfrm rot="19326882">
            <a:off x="-117602" y="335839"/>
            <a:ext cx="2157661" cy="1116593"/>
          </a:xfrm>
          <a:prstGeom prst="roundRect">
            <a:avLst>
              <a:gd name="adj" fmla="val 10000"/>
            </a:avLst>
          </a:prstGeom>
          <a:solidFill>
            <a:srgbClr val="5FA4B8"/>
          </a:solidFill>
          <a:ln>
            <a:solidFill>
              <a:srgbClr val="5FA4B8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97F8F940-CFD5-FF48-A65C-13ADB968F4E1}"/>
              </a:ext>
            </a:extLst>
          </p:cNvPr>
          <p:cNvSpPr/>
          <p:nvPr/>
        </p:nvSpPr>
        <p:spPr>
          <a:xfrm>
            <a:off x="157163" y="453023"/>
            <a:ext cx="1661494" cy="817474"/>
          </a:xfrm>
          <a:prstGeom prst="roundRect">
            <a:avLst>
              <a:gd name="adj" fmla="val 10000"/>
            </a:avLst>
          </a:prstGeom>
          <a:ln>
            <a:solidFill>
              <a:srgbClr val="5FA4B8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96C5B0F-BC3E-8E44-B9C0-6EE6F104A3C0}"/>
              </a:ext>
            </a:extLst>
          </p:cNvPr>
          <p:cNvSpPr txBox="1"/>
          <p:nvPr/>
        </p:nvSpPr>
        <p:spPr>
          <a:xfrm>
            <a:off x="344346" y="659267"/>
            <a:ext cx="1214488" cy="4989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sz="1400" b="1" kern="1200" dirty="0">
                <a:solidFill>
                  <a:schemeClr val="tx1"/>
                </a:solidFill>
              </a:rPr>
              <a:t>L’après cancer</a:t>
            </a:r>
            <a:endParaRPr lang="fr-FR" sz="1400" b="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31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F20487B8-99E4-C042-96B6-08432AF15336}"/>
              </a:ext>
            </a:extLst>
          </p:cNvPr>
          <p:cNvSpPr txBox="1"/>
          <p:nvPr/>
        </p:nvSpPr>
        <p:spPr>
          <a:xfrm>
            <a:off x="1726564" y="1506956"/>
            <a:ext cx="2778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venir Next Regular"/>
                <a:cs typeface="Avenir Next Regular"/>
              </a:rPr>
              <a:t>Incertitudes, peurs et  anxiété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93726F2-D2DB-3C40-AE07-F8ED77347973}"/>
              </a:ext>
            </a:extLst>
          </p:cNvPr>
          <p:cNvSpPr txBox="1"/>
          <p:nvPr/>
        </p:nvSpPr>
        <p:spPr>
          <a:xfrm>
            <a:off x="6362781" y="3448682"/>
            <a:ext cx="25018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Avenir Next Regular"/>
                <a:cs typeface="Avenir Next Regular"/>
              </a:rPr>
              <a:t>Fatigue et manque d’énergie</a:t>
            </a:r>
          </a:p>
          <a:p>
            <a:endParaRPr lang="fr-FR" sz="1400" b="1" dirty="0">
              <a:solidFill>
                <a:schemeClr val="bg1"/>
              </a:solidFill>
              <a:latin typeface="Avenir Next Regular"/>
              <a:cs typeface="Avenir Next Regular"/>
            </a:endParaRPr>
          </a:p>
          <a:p>
            <a:endParaRPr lang="fr-FR" sz="1400" b="1" dirty="0">
              <a:solidFill>
                <a:schemeClr val="bg1"/>
              </a:solidFill>
              <a:latin typeface="Avenir Next Regular"/>
              <a:cs typeface="Avenir Next Regular"/>
            </a:endParaRPr>
          </a:p>
          <a:p>
            <a:endParaRPr lang="fr-FR" sz="1400" b="1" dirty="0">
              <a:solidFill>
                <a:schemeClr val="bg1"/>
              </a:solidFill>
              <a:latin typeface="Avenir Next Regular"/>
              <a:cs typeface="Avenir Next Regular"/>
            </a:endParaRPr>
          </a:p>
          <a:p>
            <a:r>
              <a:rPr lang="fr-FR" sz="1400" b="1" dirty="0">
                <a:solidFill>
                  <a:schemeClr val="bg1"/>
                </a:solidFill>
                <a:latin typeface="Avenir Next Regular"/>
                <a:cs typeface="Avenir Next Regular"/>
              </a:rPr>
              <a:t>Incapacité à faire ce qu’on faisait avant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146174-4369-5A4D-A815-40881CB87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71" y="1927277"/>
            <a:ext cx="2643618" cy="14857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D3BEBC2-AC25-F049-B6CD-706EF755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945" y="1891158"/>
            <a:ext cx="2649262" cy="14889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85211ED-3D84-DB4C-8704-D05F34B97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635" y="1891157"/>
            <a:ext cx="2649262" cy="14889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1CF6FF-0BA1-B244-9145-10CEEA526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71" y="3563327"/>
            <a:ext cx="2643618" cy="14857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9137F0-DEAC-3549-B403-C9101BA4F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044" y="3563327"/>
            <a:ext cx="2671163" cy="15012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773358-93DE-9147-9343-2A9D7EF0B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635" y="3563327"/>
            <a:ext cx="2614196" cy="14692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7161CD2-A539-DD4B-AEDA-FC0D5FFA72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5650" y="3422650"/>
            <a:ext cx="12700" cy="127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34AB5BA-FEF5-314E-8554-AEEEAA7925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8050" y="3575050"/>
            <a:ext cx="12700" cy="127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BC1FE80-6B3F-9842-BB00-B31D8AC22C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466" y="5199377"/>
            <a:ext cx="2654023" cy="149164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E48BF8B-291A-1746-AB75-DA9A07960E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8177" y="5128717"/>
            <a:ext cx="2779746" cy="15623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D20F98-2FF5-5540-B46E-5059653611DF}"/>
              </a:ext>
            </a:extLst>
          </p:cNvPr>
          <p:cNvSpPr/>
          <p:nvPr/>
        </p:nvSpPr>
        <p:spPr>
          <a:xfrm>
            <a:off x="3210820" y="405472"/>
            <a:ext cx="58836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cap="all" dirty="0">
                <a:solidFill>
                  <a:srgbClr val="C13A71"/>
                </a:solidFill>
                <a:ea typeface="Helvetica Neue Light" charset="0"/>
                <a:cs typeface="Helvetica Neue"/>
              </a:rPr>
              <a:t>La</a:t>
            </a:r>
            <a:r>
              <a:rPr lang="fr-FR" sz="2400" cap="all" dirty="0">
                <a:solidFill>
                  <a:srgbClr val="C13A71"/>
                </a:solidFill>
                <a:ea typeface="Helvetica Neue Light" charset="0"/>
                <a:cs typeface="Helvetica Neue reg"/>
              </a:rPr>
              <a:t> vie 5 ans après le diagnostic de cancer </a:t>
            </a:r>
            <a:r>
              <a:rPr lang="fr-FR" sz="2400" dirty="0">
                <a:solidFill>
                  <a:srgbClr val="C13A71"/>
                </a:solidFill>
                <a:ea typeface="Helvetica Neue Light" charset="0"/>
                <a:cs typeface="Helvetica Neue reg"/>
              </a:rPr>
              <a:t>(</a:t>
            </a:r>
            <a:r>
              <a:rPr lang="fr-FR" sz="2400" b="1" dirty="0">
                <a:solidFill>
                  <a:srgbClr val="C13A71"/>
                </a:solidFill>
                <a:ea typeface="Helvetica Neue Light" charset="0"/>
                <a:cs typeface="Helvetica Neue reg"/>
              </a:rPr>
              <a:t>VICAN 5</a:t>
            </a:r>
            <a:r>
              <a:rPr lang="fr-FR" sz="2400" dirty="0">
                <a:solidFill>
                  <a:srgbClr val="C13A71"/>
                </a:solidFill>
                <a:ea typeface="Helvetica Neue Light" charset="0"/>
                <a:cs typeface="Helvetica Neue reg"/>
              </a:rPr>
              <a:t>)</a:t>
            </a:r>
            <a:endParaRPr lang="fr-FR" sz="2400" dirty="0">
              <a:solidFill>
                <a:srgbClr val="C13A71"/>
              </a:solidFill>
            </a:endParaRP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C931FEE5-388A-0C4E-B8F5-A2F02C1B870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829761" y="4412177"/>
            <a:ext cx="314239" cy="1503593"/>
          </a:xfrm>
          <a:prstGeom prst="rect">
            <a:avLst/>
          </a:prstGeom>
        </p:spPr>
        <p:txBody>
          <a:bodyPr vert="vert270" lIns="91440" tIns="45720" rIns="91440" bIns="45720" rtlCol="0" anchor="b" anchorCtr="0"/>
          <a:lstStyle>
            <a:lvl1pPr algn="ctr">
              <a:defRPr sz="800" cap="small">
                <a:solidFill>
                  <a:schemeClr val="tx1"/>
                </a:solidFill>
                <a:latin typeface="Futura Book"/>
              </a:defRPr>
            </a:lvl1pPr>
          </a:lstStyle>
          <a:p>
            <a:r>
              <a:rPr lang="fr-FR" dirty="0"/>
              <a:t>© Comment Dire – 2021</a:t>
            </a:r>
          </a:p>
        </p:txBody>
      </p:sp>
      <p:sp>
        <p:nvSpPr>
          <p:cNvPr id="22" name="Rectangle à coins arrondis 21">
            <a:extLst>
              <a:ext uri="{FF2B5EF4-FFF2-40B4-BE49-F238E27FC236}">
                <a16:creationId xmlns:a16="http://schemas.microsoft.com/office/drawing/2014/main" id="{8EE7CE21-2908-904A-B722-BCC5AFCE4E23}"/>
              </a:ext>
            </a:extLst>
          </p:cNvPr>
          <p:cNvSpPr/>
          <p:nvPr/>
        </p:nvSpPr>
        <p:spPr>
          <a:xfrm rot="19326882">
            <a:off x="-117602" y="335839"/>
            <a:ext cx="2157661" cy="1116593"/>
          </a:xfrm>
          <a:prstGeom prst="roundRect">
            <a:avLst>
              <a:gd name="adj" fmla="val 10000"/>
            </a:avLst>
          </a:prstGeom>
          <a:solidFill>
            <a:srgbClr val="5FA4B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Rectangle à coins arrondis 27">
            <a:extLst>
              <a:ext uri="{FF2B5EF4-FFF2-40B4-BE49-F238E27FC236}">
                <a16:creationId xmlns:a16="http://schemas.microsoft.com/office/drawing/2014/main" id="{6E1BE39A-0498-E24C-915A-AA1729AC0B7F}"/>
              </a:ext>
            </a:extLst>
          </p:cNvPr>
          <p:cNvSpPr/>
          <p:nvPr/>
        </p:nvSpPr>
        <p:spPr>
          <a:xfrm>
            <a:off x="157163" y="453023"/>
            <a:ext cx="1661494" cy="817474"/>
          </a:xfrm>
          <a:prstGeom prst="roundRect">
            <a:avLst>
              <a:gd name="adj" fmla="val 10000"/>
            </a:avLst>
          </a:prstGeom>
          <a:ln>
            <a:solidFill>
              <a:srgbClr val="5FA4B8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187073A-0492-1B4A-B47D-843B1CBA5EC2}"/>
              </a:ext>
            </a:extLst>
          </p:cNvPr>
          <p:cNvSpPr txBox="1"/>
          <p:nvPr/>
        </p:nvSpPr>
        <p:spPr>
          <a:xfrm>
            <a:off x="344346" y="659267"/>
            <a:ext cx="1214488" cy="4989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sz="1400" b="1" kern="1200" dirty="0">
                <a:solidFill>
                  <a:schemeClr val="tx1"/>
                </a:solidFill>
              </a:rPr>
              <a:t>L’après cancer</a:t>
            </a:r>
            <a:endParaRPr lang="fr-FR" sz="1400" b="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6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GE 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87" y="1843340"/>
            <a:ext cx="2852341" cy="3911253"/>
          </a:xfrm>
          <a:prstGeom prst="rect">
            <a:avLst/>
          </a:prstGeom>
        </p:spPr>
      </p:pic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583083" y="1749348"/>
            <a:ext cx="587940" cy="235478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Kyrial Display Pro Regular"/>
                <a:cs typeface="Kyrial Display Pro Regular"/>
              </a:defRPr>
            </a:lvl1pPr>
          </a:lstStyle>
          <a:p>
            <a:r>
              <a:rPr lang="fr-FR" dirty="0"/>
              <a:t>6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2526859" y="1876551"/>
            <a:ext cx="5592025" cy="2480591"/>
          </a:xfrm>
        </p:spPr>
        <p:txBody>
          <a:bodyPr numCol="1" spcCol="360000">
            <a:noAutofit/>
          </a:bodyPr>
          <a:lstStyle/>
          <a:p>
            <a:pPr marL="0" lvl="2">
              <a:lnSpc>
                <a:spcPct val="110000"/>
              </a:lnSpc>
              <a:spcBef>
                <a:spcPts val="0"/>
              </a:spcBef>
            </a:pPr>
            <a:r>
              <a:rPr lang="fr-FR" dirty="0">
                <a:solidFill>
                  <a:srgbClr val="BB0051"/>
                </a:solidFill>
                <a:latin typeface="Kyrial Display Pro SemiBold"/>
                <a:cs typeface="Kyrial Display Pro SemiBold"/>
              </a:rPr>
              <a:t>Incertitude, peurs et anxiété</a:t>
            </a:r>
          </a:p>
          <a:p>
            <a:pPr marL="342900" lvl="2" indent="-342900">
              <a:lnSpc>
                <a:spcPct val="110000"/>
              </a:lnSpc>
              <a:spcBef>
                <a:spcPts val="0"/>
              </a:spcBef>
              <a:buClr>
                <a:srgbClr val="D50073"/>
              </a:buClr>
              <a:buFont typeface="Arial" charset="0"/>
              <a:buChar char="•"/>
            </a:pPr>
            <a:r>
              <a:rPr lang="fr-FR" sz="2000" dirty="0">
                <a:latin typeface="Kyrial Display Pro SemiBold"/>
                <a:cs typeface="Kyrial Display Pro SemiBold"/>
              </a:rPr>
              <a:t>Peurs de la récidive</a:t>
            </a:r>
          </a:p>
          <a:p>
            <a:pPr marL="342900" lvl="2" indent="-342900">
              <a:lnSpc>
                <a:spcPct val="110000"/>
              </a:lnSpc>
              <a:spcBef>
                <a:spcPts val="0"/>
              </a:spcBef>
              <a:buClr>
                <a:srgbClr val="D50073"/>
              </a:buClr>
              <a:buFont typeface="Arial" charset="0"/>
              <a:buChar char="•"/>
            </a:pPr>
            <a:r>
              <a:rPr lang="fr-FR" sz="2000" dirty="0">
                <a:latin typeface="Kyrial Display Pro SemiBold"/>
                <a:cs typeface="Kyrial Display Pro SemiBold"/>
              </a:rPr>
              <a:t>Incertitude par rapport au futur</a:t>
            </a:r>
          </a:p>
          <a:p>
            <a:pPr marL="342900" lvl="2" indent="-342900">
              <a:lnSpc>
                <a:spcPct val="110000"/>
              </a:lnSpc>
              <a:spcBef>
                <a:spcPts val="0"/>
              </a:spcBef>
              <a:buClr>
                <a:srgbClr val="D50073"/>
              </a:buClr>
              <a:buFont typeface="Arial" charset="0"/>
              <a:buChar char="•"/>
            </a:pPr>
            <a:r>
              <a:rPr lang="fr-FR" sz="2000" dirty="0">
                <a:latin typeface="Kyrial Display Pro SemiBold"/>
                <a:cs typeface="Kyrial Display Pro SemiBold"/>
              </a:rPr>
              <a:t>Informations plus précises sur la rémission </a:t>
            </a:r>
          </a:p>
          <a:p>
            <a:pPr marL="342900" lvl="2" indent="-342900">
              <a:lnSpc>
                <a:spcPct val="110000"/>
              </a:lnSpc>
              <a:spcBef>
                <a:spcPts val="0"/>
              </a:spcBef>
              <a:buClr>
                <a:srgbClr val="D50073"/>
              </a:buClr>
              <a:buFont typeface="Arial" charset="0"/>
              <a:buChar char="•"/>
            </a:pPr>
            <a:r>
              <a:rPr lang="fr-FR" sz="2000" dirty="0">
                <a:latin typeface="Kyrial Display Pro SemiBold"/>
                <a:cs typeface="Kyrial Display Pro SemiBold"/>
              </a:rPr>
              <a:t>Informations ce qu’il y a à faire pour aller mieux</a:t>
            </a:r>
          </a:p>
          <a:p>
            <a:pPr marL="342900" lvl="2" indent="-342900">
              <a:lnSpc>
                <a:spcPct val="110000"/>
              </a:lnSpc>
              <a:spcBef>
                <a:spcPts val="0"/>
              </a:spcBef>
              <a:buClr>
                <a:srgbClr val="D50073"/>
              </a:buClr>
              <a:buFont typeface="Arial" charset="0"/>
              <a:buChar char="•"/>
            </a:pPr>
            <a:r>
              <a:rPr lang="fr-FR" sz="2000" dirty="0">
                <a:latin typeface="Kyrial Display Pro SemiBold"/>
                <a:cs typeface="Kyrial Display Pro SemiBold"/>
              </a:rPr>
              <a:t>Avoir un membre de l’équipe avec qui parler de sa condition médicale, des traitements et du suivi  </a:t>
            </a:r>
          </a:p>
        </p:txBody>
      </p:sp>
      <p:sp>
        <p:nvSpPr>
          <p:cNvPr id="11" name="Titre 9"/>
          <p:cNvSpPr txBox="1">
            <a:spLocks/>
          </p:cNvSpPr>
          <p:nvPr/>
        </p:nvSpPr>
        <p:spPr>
          <a:xfrm>
            <a:off x="685800" y="6321276"/>
            <a:ext cx="6380786" cy="3814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kern="1200" cap="all">
                <a:solidFill>
                  <a:srgbClr val="CE0065"/>
                </a:solidFill>
                <a:latin typeface="Kyrial Display Pro Bold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" cap="none" dirty="0">
                <a:solidFill>
                  <a:srgbClr val="000000"/>
                </a:solidFill>
                <a:latin typeface="Kyrial Display Pro Light"/>
                <a:cs typeface="Kyrial Display Pro Light"/>
              </a:rPr>
              <a:t> </a:t>
            </a:r>
            <a:r>
              <a:rPr lang="en-US" sz="1000" cap="none" dirty="0" err="1">
                <a:solidFill>
                  <a:srgbClr val="000000"/>
                </a:solidFill>
                <a:latin typeface="Kyrial Display Pro Light"/>
                <a:cs typeface="Kyrial Display Pro Light"/>
              </a:rPr>
              <a:t>Armes</a:t>
            </a:r>
            <a:r>
              <a:rPr lang="en-US" sz="1000" cap="none" dirty="0">
                <a:solidFill>
                  <a:srgbClr val="000000"/>
                </a:solidFill>
                <a:latin typeface="Kyrial Display Pro Light"/>
                <a:cs typeface="Kyrial Display Pro Light"/>
              </a:rPr>
              <a:t> J., Crowe M., </a:t>
            </a:r>
            <a:r>
              <a:rPr lang="en-US" sz="1000" cap="none" dirty="0" err="1">
                <a:solidFill>
                  <a:srgbClr val="000000"/>
                </a:solidFill>
                <a:latin typeface="Kyrial Display Pro Light"/>
                <a:cs typeface="Kyrial Display Pro Light"/>
              </a:rPr>
              <a:t>Colbourne</a:t>
            </a:r>
            <a:r>
              <a:rPr lang="en-US" sz="1000" cap="none" dirty="0">
                <a:solidFill>
                  <a:srgbClr val="000000"/>
                </a:solidFill>
                <a:latin typeface="Kyrial Display Pro Light"/>
                <a:cs typeface="Kyrial Display Pro Light"/>
              </a:rPr>
              <a:t> L. and al. (2009). Patients’ supportive care needs beyond the end of cancer treatment: a prospective, longitudinal survey. </a:t>
            </a:r>
            <a:r>
              <a:rPr lang="en-US" sz="1000" i="1" cap="none" dirty="0">
                <a:solidFill>
                  <a:srgbClr val="000000"/>
                </a:solidFill>
                <a:latin typeface="Kyrial Display Pro Light"/>
                <a:cs typeface="Kyrial Display Pro Light"/>
              </a:rPr>
              <a:t>Journal of Clinical Oncology</a:t>
            </a:r>
            <a:r>
              <a:rPr lang="en-US" sz="1000" cap="none" dirty="0">
                <a:solidFill>
                  <a:srgbClr val="000000"/>
                </a:solidFill>
                <a:latin typeface="Kyrial Display Pro Light"/>
                <a:cs typeface="Kyrial Display Pro Light"/>
              </a:rPr>
              <a:t>, Vol. 27, n°36, 6172- 6179.</a:t>
            </a:r>
            <a:endParaRPr lang="fr-FR" sz="1000" cap="none" dirty="0">
              <a:solidFill>
                <a:srgbClr val="000000"/>
              </a:solidFill>
              <a:latin typeface="Kyrial Display Pro Light"/>
              <a:cs typeface="Kyrial Display Pro Light"/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2526859" y="4525004"/>
            <a:ext cx="5641798" cy="430642"/>
          </a:xfrm>
        </p:spPr>
        <p:txBody>
          <a:bodyPr numCol="1" spcCol="360000">
            <a:noAutofit/>
          </a:bodyPr>
          <a:lstStyle/>
          <a:p>
            <a:pPr marL="0" lvl="2">
              <a:lnSpc>
                <a:spcPct val="110000"/>
              </a:lnSpc>
              <a:spcBef>
                <a:spcPts val="0"/>
              </a:spcBef>
            </a:pPr>
            <a:r>
              <a:rPr lang="fr-FR" sz="2300" dirty="0">
                <a:solidFill>
                  <a:srgbClr val="BB0051"/>
                </a:solidFill>
                <a:latin typeface="Kyrial Display Pro SemiBold"/>
                <a:cs typeface="Kyrial Display Pro SemiBold"/>
              </a:rPr>
              <a:t>Gestion des inquiétudes de l’entourage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2526859" y="5438370"/>
            <a:ext cx="5205765" cy="471409"/>
          </a:xfrm>
        </p:spPr>
        <p:txBody>
          <a:bodyPr numCol="1" spcCol="360000">
            <a:noAutofit/>
          </a:bodyPr>
          <a:lstStyle/>
          <a:p>
            <a:pPr marL="0" lvl="2">
              <a:lnSpc>
                <a:spcPct val="110000"/>
              </a:lnSpc>
              <a:spcBef>
                <a:spcPts val="0"/>
              </a:spcBef>
            </a:pPr>
            <a:r>
              <a:rPr lang="fr-FR" sz="2300" dirty="0">
                <a:solidFill>
                  <a:srgbClr val="BB0051"/>
                </a:solidFill>
                <a:latin typeface="Kyrial Display Pro SemiBold"/>
                <a:cs typeface="Kyrial Display Pro SemiBold"/>
              </a:rPr>
              <a:t>Fatigue et manque d’énergie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/>
          </p:nvPr>
        </p:nvSpPr>
        <p:spPr>
          <a:xfrm>
            <a:off x="2526859" y="4984714"/>
            <a:ext cx="5641798" cy="465900"/>
          </a:xfrm>
        </p:spPr>
        <p:txBody>
          <a:bodyPr numCol="1" spcCol="360000">
            <a:noAutofit/>
          </a:bodyPr>
          <a:lstStyle/>
          <a:p>
            <a:pPr marL="0" lvl="2">
              <a:lnSpc>
                <a:spcPct val="110000"/>
              </a:lnSpc>
              <a:spcBef>
                <a:spcPts val="0"/>
              </a:spcBef>
            </a:pPr>
            <a:r>
              <a:rPr lang="fr-FR" sz="2300" dirty="0">
                <a:solidFill>
                  <a:srgbClr val="BB0051"/>
                </a:solidFill>
                <a:latin typeface="Kyrial Display Pro SemiBold"/>
                <a:cs typeface="Kyrial Display Pro SemiBold"/>
              </a:rPr>
              <a:t>Incapacité à faire ce qu’on faisait avant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0A0438-77F3-A34F-A234-D22C57D22288}"/>
              </a:ext>
            </a:extLst>
          </p:cNvPr>
          <p:cNvSpPr/>
          <p:nvPr/>
        </p:nvSpPr>
        <p:spPr>
          <a:xfrm>
            <a:off x="3210820" y="405472"/>
            <a:ext cx="58836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cap="all" dirty="0">
                <a:solidFill>
                  <a:srgbClr val="C13A71"/>
                </a:solidFill>
                <a:ea typeface="Helvetica Neue Light" charset="0"/>
                <a:cs typeface="Helvetica Neue"/>
              </a:rPr>
              <a:t>Les besoins non satisfaits à la fin </a:t>
            </a:r>
            <a:br>
              <a:rPr lang="fr-FR" sz="2400" cap="all" dirty="0">
                <a:solidFill>
                  <a:srgbClr val="C13A71"/>
                </a:solidFill>
                <a:ea typeface="Helvetica Neue Light" charset="0"/>
                <a:cs typeface="Helvetica Neue"/>
              </a:rPr>
            </a:br>
            <a:r>
              <a:rPr lang="fr-FR" sz="2400" cap="all" dirty="0">
                <a:solidFill>
                  <a:srgbClr val="C13A71"/>
                </a:solidFill>
                <a:ea typeface="Helvetica Neue Light" charset="0"/>
                <a:cs typeface="Helvetica Neue"/>
              </a:rPr>
              <a:t>du traitement</a:t>
            </a:r>
            <a:endParaRPr lang="fr-FR" sz="2400" cap="all" dirty="0">
              <a:solidFill>
                <a:srgbClr val="C13A71"/>
              </a:solidFill>
            </a:endParaRPr>
          </a:p>
        </p:txBody>
      </p: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B16BC708-496F-C746-991F-C666B2B8623A}"/>
              </a:ext>
            </a:extLst>
          </p:cNvPr>
          <p:cNvSpPr/>
          <p:nvPr/>
        </p:nvSpPr>
        <p:spPr>
          <a:xfrm rot="19326882">
            <a:off x="-117602" y="335839"/>
            <a:ext cx="2157661" cy="1116593"/>
          </a:xfrm>
          <a:prstGeom prst="roundRect">
            <a:avLst>
              <a:gd name="adj" fmla="val 10000"/>
            </a:avLst>
          </a:prstGeom>
          <a:solidFill>
            <a:srgbClr val="5FA4B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Rectangle à coins arrondis 22">
            <a:extLst>
              <a:ext uri="{FF2B5EF4-FFF2-40B4-BE49-F238E27FC236}">
                <a16:creationId xmlns:a16="http://schemas.microsoft.com/office/drawing/2014/main" id="{1BF334D1-93E5-064E-AFFA-D288675807F1}"/>
              </a:ext>
            </a:extLst>
          </p:cNvPr>
          <p:cNvSpPr/>
          <p:nvPr/>
        </p:nvSpPr>
        <p:spPr>
          <a:xfrm>
            <a:off x="157163" y="453023"/>
            <a:ext cx="1661494" cy="817474"/>
          </a:xfrm>
          <a:prstGeom prst="roundRect">
            <a:avLst>
              <a:gd name="adj" fmla="val 10000"/>
            </a:avLst>
          </a:prstGeom>
          <a:ln>
            <a:solidFill>
              <a:srgbClr val="5FA4B8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0E9CB7-FF0C-1646-88A6-F14507E3AA4A}"/>
              </a:ext>
            </a:extLst>
          </p:cNvPr>
          <p:cNvSpPr txBox="1"/>
          <p:nvPr/>
        </p:nvSpPr>
        <p:spPr>
          <a:xfrm>
            <a:off x="344346" y="659267"/>
            <a:ext cx="1214488" cy="4989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t" anchorCtr="0">
            <a:noAutofit/>
          </a:bodyPr>
          <a:lstStyle/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sz="1400" b="1" kern="1200" dirty="0">
                <a:solidFill>
                  <a:schemeClr val="tx1"/>
                </a:solidFill>
              </a:rPr>
              <a:t>L’après cancer</a:t>
            </a:r>
            <a:endParaRPr lang="fr-FR" sz="1400" b="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47372"/>
      </p:ext>
    </p:extLst>
  </p:cSld>
  <p:clrMapOvr>
    <a:masterClrMapping/>
  </p:clrMapOvr>
</p:sld>
</file>

<file path=ppt/theme/theme1.xml><?xml version="1.0" encoding="utf-8"?>
<a:theme xmlns:a="http://schemas.openxmlformats.org/drawingml/2006/main" name="COUV/INTERCALAIR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AGES COURANTE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4455</TotalTime>
  <Words>694</Words>
  <Application>Microsoft Macintosh PowerPoint</Application>
  <PresentationFormat>Affichage à l'écran (4:3)</PresentationFormat>
  <Paragraphs>95</Paragraphs>
  <Slides>12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</vt:i4>
      </vt:variant>
    </vt:vector>
  </HeadingPairs>
  <TitlesOfParts>
    <vt:vector size="25" baseType="lpstr">
      <vt:lpstr>Arial</vt:lpstr>
      <vt:lpstr>Avenir Next Regular</vt:lpstr>
      <vt:lpstr>Calibri</vt:lpstr>
      <vt:lpstr>Futura Book</vt:lpstr>
      <vt:lpstr>Helvetica Neue</vt:lpstr>
      <vt:lpstr>Helvetica Neue Light</vt:lpstr>
      <vt:lpstr>Helvetica Neue reg</vt:lpstr>
      <vt:lpstr>Kyrial Display Pro Bold</vt:lpstr>
      <vt:lpstr>Kyrial Display Pro Light</vt:lpstr>
      <vt:lpstr>Kyrial Display Pro Regular</vt:lpstr>
      <vt:lpstr>Kyrial Display Pro SemiBold</vt:lpstr>
      <vt:lpstr>COUV/INTERCALAIRE</vt:lpstr>
      <vt:lpstr>1_PAGES COURANTES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COMMENT DIRE, 2022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ACT.2.1. LE CANCER - Chiffres &amp; Impact</dc:title>
  <dc:subject/>
  <dc:creator>TOURETTE-TURGIS Catherine</dc:creator>
  <cp:keywords/>
  <dc:description/>
  <cp:lastModifiedBy>Microsoft Office User</cp:lastModifiedBy>
  <cp:revision>487</cp:revision>
  <cp:lastPrinted>2022-01-27T13:12:52Z</cp:lastPrinted>
  <dcterms:created xsi:type="dcterms:W3CDTF">2018-02-11T06:57:38Z</dcterms:created>
  <dcterms:modified xsi:type="dcterms:W3CDTF">2022-05-08T11:00:42Z</dcterms:modified>
  <cp:category/>
</cp:coreProperties>
</file>